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2" r:id="rId2"/>
    <p:sldId id="420" r:id="rId3"/>
    <p:sldId id="421" r:id="rId4"/>
    <p:sldId id="605" r:id="rId5"/>
    <p:sldId id="606" r:id="rId6"/>
    <p:sldId id="322" r:id="rId7"/>
    <p:sldId id="397" r:id="rId8"/>
    <p:sldId id="325" r:id="rId9"/>
    <p:sldId id="291" r:id="rId10"/>
    <p:sldId id="394" r:id="rId11"/>
    <p:sldId id="437" r:id="rId12"/>
    <p:sldId id="310" r:id="rId13"/>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131"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868" autoAdjust="0"/>
    <p:restoredTop sz="90263" autoAdjust="0"/>
  </p:normalViewPr>
  <p:slideViewPr>
    <p:cSldViewPr snapToGrid="0">
      <p:cViewPr varScale="1">
        <p:scale>
          <a:sx n="53" d="100"/>
          <a:sy n="53" d="100"/>
        </p:scale>
        <p:origin x="184" y="920"/>
      </p:cViewPr>
      <p:guideLst>
        <p:guide pos="6131"/>
        <p:guide orient="horz" pos="2160"/>
      </p:guideLst>
    </p:cSldViewPr>
  </p:slideViewPr>
  <p:outlineViewPr>
    <p:cViewPr>
      <p:scale>
        <a:sx n="33" d="100"/>
        <a:sy n="33" d="100"/>
      </p:scale>
      <p:origin x="0" y="-29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4A76B231-2B03-4C51-B1DF-25006995A566}" type="datetimeFigureOut">
              <a:rPr lang="de-CH" smtClean="0"/>
              <a:t>01.09.22</a:t>
            </a:fld>
            <a:endParaRPr lang="de-CH"/>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F0D3CF19-BAD9-4D3B-AD9E-16228EB69B5F}" type="slidenum">
              <a:rPr lang="de-CH" smtClean="0"/>
              <a:t>‹Nr.›</a:t>
            </a:fld>
            <a:endParaRPr lang="de-CH"/>
          </a:p>
        </p:txBody>
      </p:sp>
    </p:spTree>
    <p:extLst>
      <p:ext uri="{BB962C8B-B14F-4D97-AF65-F5344CB8AC3E}">
        <p14:creationId xmlns:p14="http://schemas.microsoft.com/office/powerpoint/2010/main" val="2234193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3CF19-BAD9-4D3B-AD9E-16228EB69B5F}" type="slidenum">
              <a:rPr lang="de-CH" smtClean="0"/>
              <a:t>1</a:t>
            </a:fld>
            <a:endParaRPr lang="de-CH"/>
          </a:p>
        </p:txBody>
      </p:sp>
    </p:spTree>
    <p:extLst>
      <p:ext uri="{BB962C8B-B14F-4D97-AF65-F5344CB8AC3E}">
        <p14:creationId xmlns:p14="http://schemas.microsoft.com/office/powerpoint/2010/main" val="3507562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u="sng" dirty="0"/>
              <a:t>Erläuterungen:</a:t>
            </a:r>
            <a:endParaRPr lang="de-CH" b="1" baseline="0" dirty="0"/>
          </a:p>
          <a:p>
            <a:endParaRPr lang="de-CH" b="1" baseline="0" dirty="0"/>
          </a:p>
          <a:p>
            <a:r>
              <a:rPr lang="de-CH" b="1" baseline="0" dirty="0"/>
              <a:t>Stärkt den Verein:</a:t>
            </a:r>
            <a:r>
              <a:rPr lang="de-CH" baseline="0" dirty="0"/>
              <a:t> Mit einer modernen Online-Vereinssoftware macht man die Mitarbeit im Verein wesentlich attraktiver (Einfache Amtsübergabe, Minimierter Zeitaufwand, Gute Zusammenarbeit, Zeitgemässes Arbeitswerkzeug), bietet den Mitgliedern tolle zusätzliche Serviceleistungen (z.B. Eigene Vereinsemailadresse, </a:t>
            </a:r>
            <a:r>
              <a:rPr lang="de-CH" baseline="0" dirty="0" err="1"/>
              <a:t>abonnierbare</a:t>
            </a:r>
            <a:r>
              <a:rPr lang="de-CH" baseline="0" dirty="0"/>
              <a:t> Vereinstermine, Google Wegbeschreibungen zu allen Terminen, Online An-Abmeldungen usw.) und gewinnt dank einer guten Aussendarstellung einfacher neuer Mitglieder (Gut aussehende, moderne, immer aktuelle, mobilfähige Webseite).</a:t>
            </a:r>
            <a:endParaRPr lang="de-CH" b="1" baseline="0" dirty="0"/>
          </a:p>
          <a:p>
            <a:endParaRPr lang="de-CH" b="1" baseline="0" dirty="0"/>
          </a:p>
          <a:p>
            <a:r>
              <a:rPr lang="de-CH" b="1" baseline="0" dirty="0"/>
              <a:t>Grosse Zeitersparnis:</a:t>
            </a:r>
            <a:r>
              <a:rPr lang="de-CH" baseline="0" dirty="0"/>
              <a:t> Damit die Arbeit schnell erledigt werden kann, werden mit der vom DTB und den Landesverbänden empfohlenen Vereinssoftware ClubDesk viele Aufgaben automatisiert, lässt sich die Arbeit einfach auf viele Schultern verteilen und werden möglichst alle doppelten Arbeiten eliminieren</a:t>
            </a:r>
            <a:r>
              <a:rPr lang="de-CH" sz="1200" kern="1200" dirty="0">
                <a:solidFill>
                  <a:schemeClr val="tx1"/>
                </a:solidFill>
                <a:effectLst/>
                <a:latin typeface="+mn-lt"/>
                <a:ea typeface="+mn-ea"/>
                <a:cs typeface="+mn-cs"/>
              </a:rPr>
              <a:t>. So aktualisiert sich die Webseite automatisch und zeigt z.B. von allein alle im Kalender neu eingetragenen Feste, Turniere oder die neue Telefonnummer des Turnierleiters. Eine vor Minuten von jemand geänderte Mitgliederadresse steht sofort allen zur Verfügung z.B. beim Rechnungsversand, Einladungen und Erinnerungen zu Sitzungen werden vollautomatisch verschickt und vieles mehr.</a:t>
            </a:r>
          </a:p>
          <a:p>
            <a:endParaRPr lang="de-CH" sz="1200" kern="1200" dirty="0">
              <a:solidFill>
                <a:schemeClr val="tx1"/>
              </a:solidFill>
              <a:effectLst/>
              <a:latin typeface="+mn-lt"/>
              <a:ea typeface="+mn-ea"/>
              <a:cs typeface="+mn-cs"/>
            </a:endParaRPr>
          </a:p>
          <a:p>
            <a:r>
              <a:rPr lang="de-CH" b="1" dirty="0"/>
              <a:t>Datensicherheit und DSGVO: </a:t>
            </a:r>
            <a:r>
              <a:rPr lang="de-CH" sz="1200" b="0" i="0" u="none" strike="noStrike" kern="1200" dirty="0">
                <a:solidFill>
                  <a:schemeClr val="tx1"/>
                </a:solidFill>
                <a:effectLst/>
                <a:latin typeface="+mn-lt"/>
                <a:ea typeface="+mn-ea"/>
                <a:cs typeface="+mn-cs"/>
              </a:rPr>
              <a:t>Daten, die Sie mit ClubDesk verwalten, werden in einem renommierten europäischen Rechenzentrum gespeichert, das höchsten Anforderungen an die Datensicherheit genügt. Sie erhalten dadurch, regelmäßige Backups Ihrer Daten, permanente Datenverfügbarkeit, verschlüsselte Datenübermittlung, optimalen Schutz vor Datendiebstahl. Und da die Mitgliederdaten nicht bei jemandem auf dem privaten Computer gespeichert werden, daher auch nie per Mail oder sonst wie verschickt werden müssen und Sie ganz einfach bestimmen können wer welche Daten sehen oder bearbeiten darf, gehen Sie ganz vielen DSGVO-Problemen ohne Aufwand aus dem Weg.</a:t>
            </a:r>
          </a:p>
          <a:p>
            <a:endParaRPr lang="de-CH" sz="1200" b="0" i="0" u="none" strike="noStrike" kern="1200" dirty="0">
              <a:solidFill>
                <a:schemeClr val="tx1"/>
              </a:solidFill>
              <a:effectLst/>
              <a:latin typeface="+mn-lt"/>
              <a:ea typeface="+mn-ea"/>
              <a:cs typeface="+mn-cs"/>
            </a:endParaRPr>
          </a:p>
          <a:p>
            <a:pPr lvl="0"/>
            <a:r>
              <a:rPr lang="de-CH" b="1" dirty="0"/>
              <a:t>Zusammenarbeit und Amtsübergabe</a:t>
            </a:r>
            <a:r>
              <a:rPr lang="de-CH" dirty="0"/>
              <a:t>: </a:t>
            </a:r>
            <a:r>
              <a:rPr lang="de-CH" sz="1200" b="0" kern="1200" dirty="0">
                <a:solidFill>
                  <a:schemeClr val="tx1"/>
                </a:solidFill>
                <a:effectLst/>
                <a:latin typeface="+mn-lt"/>
                <a:ea typeface="+mn-ea"/>
                <a:cs typeface="+mn-cs"/>
              </a:rPr>
              <a:t>Weil alle Daten im Internet gespeichert sind, stehen alle Änderung sofort allen Vereinsmitarbeitern zur Verfügung. Es gibt nur noch eine Mitgliederliste, einen Terminkalender, ein Archiv mit den Protokollen, usw. Das bedeutet auch, dass jeder, der mitarbeiten will, das auch kann. Mit einem Login kann z.B. auch ein Trainer die Adresse eines Teammitglieds aktualisieren oder einen Termin verschieben. So kann man die Arbeit einfach auf viele Schultern verteilen.</a:t>
            </a:r>
            <a:endParaRPr lang="de-DE" sz="1200" b="0" kern="1200" dirty="0">
              <a:solidFill>
                <a:schemeClr val="tx1"/>
              </a:solidFill>
              <a:effectLst/>
              <a:latin typeface="+mn-lt"/>
              <a:ea typeface="+mn-ea"/>
              <a:cs typeface="+mn-cs"/>
            </a:endParaRPr>
          </a:p>
          <a:p>
            <a:pPr lvl="0"/>
            <a:r>
              <a:rPr lang="de-CH" sz="1200" b="0" kern="1200" dirty="0">
                <a:solidFill>
                  <a:schemeClr val="tx1"/>
                </a:solidFill>
                <a:effectLst/>
                <a:latin typeface="+mn-lt"/>
                <a:ea typeface="+mn-ea"/>
                <a:cs typeface="+mn-cs"/>
              </a:rPr>
              <a:t>Und mit einer Online-Software wie </a:t>
            </a:r>
            <a:r>
              <a:rPr lang="de-CH" sz="1200" b="0" kern="1200" dirty="0" err="1">
                <a:solidFill>
                  <a:schemeClr val="tx1"/>
                </a:solidFill>
                <a:effectLst/>
                <a:latin typeface="+mn-lt"/>
                <a:ea typeface="+mn-ea"/>
                <a:cs typeface="+mn-cs"/>
              </a:rPr>
              <a:t>ClubDesk</a:t>
            </a:r>
            <a:r>
              <a:rPr lang="de-CH" sz="1200" b="0" kern="1200" dirty="0">
                <a:solidFill>
                  <a:schemeClr val="tx1"/>
                </a:solidFill>
                <a:effectLst/>
                <a:latin typeface="+mn-lt"/>
                <a:ea typeface="+mn-ea"/>
                <a:cs typeface="+mn-cs"/>
              </a:rPr>
              <a:t> müssen Sie bei einer Amtsübergabe dem neuen Amtsinhaber nur ein Passwort und damit Zugriff auf die Daten in </a:t>
            </a:r>
            <a:r>
              <a:rPr lang="de-CH" sz="1200" b="0" kern="1200" dirty="0" err="1">
                <a:solidFill>
                  <a:schemeClr val="tx1"/>
                </a:solidFill>
                <a:effectLst/>
                <a:latin typeface="+mn-lt"/>
                <a:ea typeface="+mn-ea"/>
                <a:cs typeface="+mn-cs"/>
              </a:rPr>
              <a:t>ClubDesk</a:t>
            </a:r>
            <a:r>
              <a:rPr lang="de-CH" sz="1200" b="0" kern="1200" dirty="0">
                <a:solidFill>
                  <a:schemeClr val="tx1"/>
                </a:solidFill>
                <a:effectLst/>
                <a:latin typeface="+mn-lt"/>
                <a:ea typeface="+mn-ea"/>
                <a:cs typeface="+mn-cs"/>
              </a:rPr>
              <a:t> geben, keine Software installieren, keine Daten importieren. So ist man auch viel eher bereit ein Amt zu übernehmen, denn man weiss, das man es auch wieder abgeben kann.</a:t>
            </a:r>
            <a:endParaRPr lang="de-DE" sz="1200" b="0" kern="1200" dirty="0">
              <a:solidFill>
                <a:schemeClr val="tx1"/>
              </a:solidFill>
              <a:effectLst/>
              <a:latin typeface="+mn-lt"/>
              <a:ea typeface="+mn-ea"/>
              <a:cs typeface="+mn-cs"/>
            </a:endParaRP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Moderne Webseite: </a:t>
            </a:r>
            <a:r>
              <a:rPr lang="de-CH" sz="1200" b="0" i="0" u="none" strike="noStrike" kern="1200" dirty="0">
                <a:solidFill>
                  <a:schemeClr val="tx1"/>
                </a:solidFill>
                <a:effectLst/>
                <a:latin typeface="+mn-lt"/>
                <a:ea typeface="+mn-ea"/>
                <a:cs typeface="+mn-cs"/>
              </a:rPr>
              <a:t>Mit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gestalten Sie ruckzuck eine eigene gut aussehende Webseite für Ihren Verein, die sicher ist, auf Knopfdruck Google Analytics unterstützt und mobilfähig ist und damit auch auf Tablets und Handys optimal dargestellt wird. Sie bietet auf Knopfdruck einen internen Bereich für Mitglieder, aktualisiert sich automatisch bei Änderungen von Terminen, News, Kontaktdaten usw. und ist so einfach und sicher bedienbar, dass diese Aufgabe mehrere Personen in Ihrem Verein erledigen können und nicht nur spezialisierte Webdesigner.</a:t>
            </a: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Top Mitgliederservice: </a:t>
            </a:r>
            <a:r>
              <a:rPr lang="de-CH" sz="1200" b="0" i="0" u="none" strike="noStrike" kern="1200" dirty="0">
                <a:solidFill>
                  <a:schemeClr val="tx1"/>
                </a:solidFill>
                <a:effectLst/>
                <a:latin typeface="+mn-lt"/>
                <a:ea typeface="+mn-ea"/>
                <a:cs typeface="+mn-cs"/>
              </a:rPr>
              <a:t>Heute wollen Mitglieder ihre Vereinstermine auf ihr Handy abonnieren, erwarten, dass man sich online zu einem Ausflug anmelden kann und die Anmeldebestätigung möglichst ein Google-Wegbeschreibung zum Treffpunkt enthält, möchten schnell auf dem Handy die Telefonnummer eines Teammitglieds nachschauen oder um Mitternacht ein bestimmtes Anmeldeformular anfordern. All solche Serviceleistungen für Mitglieder lassen sich mit einer Vereinssoftware wie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sehr einfach erbringen und zwar ohne IT-Fachwissen und ohne Zusatzaufwand.</a:t>
            </a: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Datenabgleich mit Verband: </a:t>
            </a:r>
            <a:r>
              <a:rPr lang="de-CH" sz="1200" b="0" i="0" u="none" strike="noStrike" kern="1200" dirty="0">
                <a:solidFill>
                  <a:schemeClr val="tx1"/>
                </a:solidFill>
                <a:effectLst/>
                <a:latin typeface="+mn-lt"/>
                <a:ea typeface="+mn-ea"/>
                <a:cs typeface="+mn-cs"/>
              </a:rPr>
              <a:t>Auf Wunsch, also nur wenn man das will, kann man mit einem Knopfdruck alle Spielerdaten mit der Verbandslösung </a:t>
            </a:r>
            <a:r>
              <a:rPr lang="de-CH" sz="1200" b="0" i="0" u="none" strike="noStrike" kern="1200" dirty="0" err="1">
                <a:solidFill>
                  <a:schemeClr val="tx1"/>
                </a:solidFill>
                <a:effectLst/>
                <a:latin typeface="+mn-lt"/>
                <a:ea typeface="+mn-ea"/>
                <a:cs typeface="+mn-cs"/>
              </a:rPr>
              <a:t>nuLiga</a:t>
            </a:r>
            <a:r>
              <a:rPr lang="de-CH" sz="1200" b="0" i="0" u="none" strike="noStrike" kern="1200" dirty="0">
                <a:solidFill>
                  <a:schemeClr val="tx1"/>
                </a:solidFill>
                <a:effectLst/>
                <a:latin typeface="+mn-lt"/>
                <a:ea typeface="+mn-ea"/>
                <a:cs typeface="+mn-cs"/>
              </a:rPr>
              <a:t> synchronisieren. Es spielt dabei keine Rolle ob man die Daten in der Online-Plattform des Verbbands oder lieber in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pflegt. Wenn man den Befehl «Synchronisieren» ausführt werden alle Unterschiede inkl. Änderungsdatum angezeigt und man kann bestimmen welche Änderungen man übernehmen will.</a:t>
            </a:r>
          </a:p>
          <a:p>
            <a:r>
              <a:rPr lang="de-CH" sz="1200" b="0" i="0" u="none" strike="noStrike" kern="1200" dirty="0">
                <a:solidFill>
                  <a:schemeClr val="tx1"/>
                </a:solidFill>
                <a:effectLst/>
                <a:latin typeface="+mn-lt"/>
                <a:ea typeface="+mn-ea"/>
                <a:cs typeface="+mn-cs"/>
              </a:rPr>
              <a:t>Damit der Einstieg in die Digitalisierung der Vereinsverwaltung möglichst einfach ist, können Tennisvereine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dank der Anbindung an </a:t>
            </a:r>
            <a:r>
              <a:rPr lang="de-CH" sz="1200" b="0" i="0" u="none" strike="noStrike" kern="1200" dirty="0" err="1">
                <a:solidFill>
                  <a:schemeClr val="tx1"/>
                </a:solidFill>
                <a:effectLst/>
                <a:latin typeface="+mn-lt"/>
                <a:ea typeface="+mn-ea"/>
                <a:cs typeface="+mn-cs"/>
              </a:rPr>
              <a:t>nuLiga</a:t>
            </a:r>
            <a:r>
              <a:rPr lang="de-CH" sz="1200" b="0" i="0" u="none" strike="noStrike" kern="1200" dirty="0">
                <a:solidFill>
                  <a:schemeClr val="tx1"/>
                </a:solidFill>
                <a:effectLst/>
                <a:latin typeface="+mn-lt"/>
                <a:ea typeface="+mn-ea"/>
                <a:cs typeface="+mn-cs"/>
              </a:rPr>
              <a:t> mit einem Klick einrichten. Dabei werden nicht nur alle Spielerdaten aus der Verbandslösung übernommen, sondern z.B. auch Vereinsname, Rollen und Funktionen die in einem Tennisverein typischerweise benötigt werden.</a:t>
            </a:r>
          </a:p>
          <a:p>
            <a:endParaRPr lang="de-CH"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1" i="0" u="none" strike="noStrike" kern="1200" dirty="0">
                <a:solidFill>
                  <a:schemeClr val="tx1"/>
                </a:solidFill>
                <a:effectLst/>
                <a:latin typeface="+mn-lt"/>
                <a:ea typeface="+mn-ea"/>
                <a:cs typeface="+mn-cs"/>
              </a:rPr>
              <a:t>Fit für die Zukunft: </a:t>
            </a:r>
            <a:r>
              <a:rPr lang="de-CH" sz="1200" b="0" i="0" u="none" strike="noStrike" kern="1200" dirty="0">
                <a:solidFill>
                  <a:schemeClr val="tx1"/>
                </a:solidFill>
                <a:effectLst/>
                <a:latin typeface="+mn-lt"/>
                <a:ea typeface="+mn-ea"/>
                <a:cs typeface="+mn-cs"/>
              </a:rPr>
              <a:t>Mit einer modernen, einfach zu bedienenden online Vereinssoftware, die alle wichtigen Bereiche der Vereinsverwaltung und Kommunikation abdeckt, machen Sie einen grossen Schritt in der Vereinsdigitalisierung und  stellen Ihren Verein auf ein solides Fundament, jetzt und für die Zukunft.</a:t>
            </a:r>
            <a:r>
              <a:rPr lang="de-CH" baseline="0" dirty="0"/>
              <a:t> </a:t>
            </a:r>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2</a:t>
            </a:fld>
            <a:endParaRPr lang="de-CH"/>
          </a:p>
        </p:txBody>
      </p:sp>
    </p:spTree>
    <p:extLst>
      <p:ext uri="{BB962C8B-B14F-4D97-AF65-F5344CB8AC3E}">
        <p14:creationId xmlns:p14="http://schemas.microsoft.com/office/powerpoint/2010/main" val="1322818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3</a:t>
            </a:fld>
            <a:endParaRPr lang="de-CH"/>
          </a:p>
        </p:txBody>
      </p:sp>
    </p:spTree>
    <p:extLst>
      <p:ext uri="{BB962C8B-B14F-4D97-AF65-F5344CB8AC3E}">
        <p14:creationId xmlns:p14="http://schemas.microsoft.com/office/powerpoint/2010/main" val="236660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0D3CF19-BAD9-4D3B-AD9E-16228EB69B5F}" type="slidenum">
              <a:rPr lang="de-CH" smtClean="0"/>
              <a:t>4</a:t>
            </a:fld>
            <a:endParaRPr lang="de-CH"/>
          </a:p>
        </p:txBody>
      </p:sp>
    </p:spTree>
    <p:extLst>
      <p:ext uri="{BB962C8B-B14F-4D97-AF65-F5344CB8AC3E}">
        <p14:creationId xmlns:p14="http://schemas.microsoft.com/office/powerpoint/2010/main" val="3982337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u="sng" dirty="0"/>
              <a:t>Erläuterungen:</a:t>
            </a:r>
          </a:p>
          <a:p>
            <a:endParaRPr lang="de-CH" b="1" u="sng" dirty="0"/>
          </a:p>
          <a:p>
            <a:pPr>
              <a:buFontTx/>
              <a:buNone/>
            </a:pPr>
            <a:r>
              <a:rPr lang="de-CH" b="1" dirty="0"/>
              <a:t>Mitglieder &amp; Gruppen: </a:t>
            </a:r>
            <a:r>
              <a:rPr lang="de-CH" b="0" dirty="0"/>
              <a:t>Verwaltung von Mitgliedern aber auch bei der Verwaltung von Gruppen wie Mannschaften, Junioren oder Aktive und Passive. Damit kann man aber auch alle Gönner, Sponsoren oder Lieferanten managen.</a:t>
            </a:r>
          </a:p>
          <a:p>
            <a:pPr>
              <a:buFontTx/>
              <a:buNone/>
            </a:pPr>
            <a:endParaRPr lang="de-CH" b="0" dirty="0"/>
          </a:p>
          <a:p>
            <a:pPr marL="0" indent="0">
              <a:buFontTx/>
              <a:buNone/>
            </a:pPr>
            <a:r>
              <a:rPr lang="de-CH" b="1" dirty="0"/>
              <a:t>Termine &amp; Veranstaltungen: </a:t>
            </a:r>
            <a:r>
              <a:rPr lang="de-CH" b="0" dirty="0"/>
              <a:t>Auch Termine wie Trainings, Trainingslager, Feste und Vorstandssitzung lassen sich mit </a:t>
            </a:r>
            <a:r>
              <a:rPr lang="de-CH" b="0" dirty="0" err="1"/>
              <a:t>ClubDesk</a:t>
            </a:r>
            <a:r>
              <a:rPr lang="de-CH" b="0" dirty="0"/>
              <a:t> planen. Und zwar mit An- und Abmeldungen, automatischen Einladungsmails die sogar Google-</a:t>
            </a:r>
            <a:r>
              <a:rPr lang="de-CH" b="0" dirty="0" err="1"/>
              <a:t>Maps</a:t>
            </a:r>
            <a:r>
              <a:rPr lang="de-CH" b="0" dirty="0"/>
              <a:t> Wegbeschreibungen zum </a:t>
            </a:r>
            <a:r>
              <a:rPr lang="de-CH" b="0" dirty="0" err="1"/>
              <a:t>Eventort</a:t>
            </a:r>
            <a:r>
              <a:rPr lang="de-CH" b="0" dirty="0"/>
              <a:t> enthalten</a:t>
            </a:r>
          </a:p>
          <a:p>
            <a:pPr marL="0" indent="0">
              <a:buFontTx/>
              <a:buNone/>
            </a:pPr>
            <a:endParaRPr lang="de-CH" b="0" dirty="0"/>
          </a:p>
          <a:p>
            <a:pPr marL="0" indent="0">
              <a:buFontTx/>
              <a:buNone/>
            </a:pPr>
            <a:r>
              <a:rPr lang="de-CH" b="1" dirty="0"/>
              <a:t>Dokumentverwaltung: </a:t>
            </a:r>
            <a:r>
              <a:rPr lang="de-CH" b="0" dirty="0"/>
              <a:t>Mit </a:t>
            </a:r>
            <a:r>
              <a:rPr lang="de-CH" b="0" dirty="0" err="1"/>
              <a:t>ClubDesk</a:t>
            </a:r>
            <a:r>
              <a:rPr lang="de-CH" b="0" dirty="0"/>
              <a:t> hat man auch ein zentrales Dokumentarchiv zur Verfügung wo für alle Berechtigten zugänglich, Protokolle oder Anmeldeformulare und alle Arten von Dokumente abgelegt werden können.</a:t>
            </a:r>
          </a:p>
          <a:p>
            <a:pPr marL="0" indent="0">
              <a:buFontTx/>
              <a:buNone/>
            </a:pPr>
            <a:endParaRPr lang="de-CH" b="0" dirty="0"/>
          </a:p>
          <a:p>
            <a:pPr marL="0" indent="0">
              <a:buFontTx/>
              <a:buNone/>
            </a:pPr>
            <a:r>
              <a:rPr lang="de-CH" b="1" dirty="0"/>
              <a:t>E-Mails: </a:t>
            </a:r>
            <a:r>
              <a:rPr lang="de-CH" b="0" dirty="0"/>
              <a:t>Dank dem integrierten Mailserver, ist es ganz einfach und bequem Mails an Gruppen zu schicken. Jede Mannschaft, jede Gruppe die man in der Mitgliederverwaltung anlegt ist automatisch eine Mailverteilerliste. Und da </a:t>
            </a:r>
            <a:r>
              <a:rPr lang="de-CH" b="0" dirty="0" err="1"/>
              <a:t>ClubDesk</a:t>
            </a:r>
            <a:r>
              <a:rPr lang="de-CH" b="0" dirty="0"/>
              <a:t> Mails an die normalen Mailadressen weiterleitet muss dazu niemand einen zusätzlichen </a:t>
            </a:r>
            <a:r>
              <a:rPr lang="de-CH" b="0" dirty="0" err="1"/>
              <a:t>Mailaccount</a:t>
            </a:r>
            <a:r>
              <a:rPr lang="de-CH" b="0" dirty="0"/>
              <a:t> anlegen.</a:t>
            </a:r>
          </a:p>
          <a:p>
            <a:pPr marL="0" indent="0">
              <a:buFontTx/>
              <a:buNone/>
            </a:pPr>
            <a:endParaRPr lang="de-CH" b="0" dirty="0"/>
          </a:p>
          <a:p>
            <a:pPr marL="0" indent="0">
              <a:buFontTx/>
              <a:buNone/>
            </a:pPr>
            <a:r>
              <a:rPr lang="de-CH" b="1" dirty="0"/>
              <a:t>Listen &amp; Serienbriefe: </a:t>
            </a:r>
            <a:r>
              <a:rPr lang="de-CH" b="0" dirty="0"/>
              <a:t>Mit den integrierten Tabellen- und Textfunktionen kann man ganz einfach Serienbriefe erstellen oder Tabellen für alle möglichen Zwecke erstellen, z.B. für Helfereinsätze oder Getränke im Vereinslokal. Und darin direkt auf alle Gruppen oder Kontakte der Mitgliederdatenbank zugreifen.</a:t>
            </a:r>
          </a:p>
          <a:p>
            <a:pPr marL="0" indent="0">
              <a:buFontTx/>
              <a:buNone/>
            </a:pPr>
            <a:endParaRPr lang="de-CH" b="0" dirty="0"/>
          </a:p>
          <a:p>
            <a:pPr marL="0" indent="0">
              <a:buFontTx/>
              <a:buNone/>
            </a:pPr>
            <a:r>
              <a:rPr lang="de-CH" b="1" dirty="0"/>
              <a:t>Vereinswebseite: </a:t>
            </a:r>
            <a:r>
              <a:rPr lang="de-CH" b="0" dirty="0"/>
              <a:t>Auch die Vereinswebseite greift auf alle anderen Module von ClubDesk zu, so dass sich die Telefonnummer des Präsidenten oder der neue Termin des Sommerfestes automatisch auf der Webseite aktualisiert. Das ganze ist so einfach dass jedermann das Pflegen der Webseite übernehmen kann.</a:t>
            </a:r>
          </a:p>
          <a:p>
            <a:pPr marL="0" indent="0">
              <a:buFontTx/>
              <a:buNone/>
            </a:pPr>
            <a:endParaRPr lang="de-CH" b="0" dirty="0"/>
          </a:p>
          <a:p>
            <a:pPr marL="0" indent="0">
              <a:buFontTx/>
              <a:buNone/>
            </a:pPr>
            <a:r>
              <a:rPr lang="de-CH" b="1" dirty="0"/>
              <a:t>Rechnungen &amp; Buchhaltung: </a:t>
            </a:r>
            <a:r>
              <a:rPr lang="de-CH" b="0" dirty="0"/>
              <a:t>Mit dem integrierten Finanzmodul verschickt man nicht nur ganz einfach Mitgliederrechnungen oder Zahlungserinnerungen, auch per Mail, sondern erledigt auch Vereinsbuchhaltung. Dabei wird aus jeder Rechnung automatisch auch eine Buchung.</a:t>
            </a:r>
          </a:p>
          <a:p>
            <a:endParaRPr lang="de-CH" dirty="0"/>
          </a:p>
        </p:txBody>
      </p:sp>
      <p:sp>
        <p:nvSpPr>
          <p:cNvPr id="4" name="Foliennummernplatzhalter 3"/>
          <p:cNvSpPr>
            <a:spLocks noGrp="1"/>
          </p:cNvSpPr>
          <p:nvPr>
            <p:ph type="sldNum" sz="quarter" idx="10"/>
          </p:nvPr>
        </p:nvSpPr>
        <p:spPr/>
        <p:txBody>
          <a:bodyPr/>
          <a:lstStyle/>
          <a:p>
            <a:fld id="{F0D3CF19-BAD9-4D3B-AD9E-16228EB69B5F}" type="slidenum">
              <a:rPr lang="de-CH" smtClean="0"/>
              <a:t>5</a:t>
            </a:fld>
            <a:endParaRPr lang="de-CH"/>
          </a:p>
        </p:txBody>
      </p:sp>
    </p:spTree>
    <p:extLst>
      <p:ext uri="{BB962C8B-B14F-4D97-AF65-F5344CB8AC3E}">
        <p14:creationId xmlns:p14="http://schemas.microsoft.com/office/powerpoint/2010/main" val="2885113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0E5C4CC9-3721-417A-B041-139D3D31E76E}" type="slidenum">
              <a:rPr lang="de-CH" smtClean="0"/>
              <a:t>6</a:t>
            </a:fld>
            <a:endParaRPr lang="de-CH" dirty="0"/>
          </a:p>
        </p:txBody>
      </p:sp>
    </p:spTree>
    <p:extLst>
      <p:ext uri="{BB962C8B-B14F-4D97-AF65-F5344CB8AC3E}">
        <p14:creationId xmlns:p14="http://schemas.microsoft.com/office/powerpoint/2010/main" val="2178758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a:solidFill>
                  <a:schemeClr val="tx1"/>
                </a:solidFill>
                <a:effectLst/>
                <a:latin typeface="+mn-lt"/>
                <a:ea typeface="+mn-ea"/>
                <a:cs typeface="+mn-cs"/>
              </a:rPr>
              <a:t>Damit sich ClubDesk wirklich jeder leisten kann gibt es 5 Versionen. </a:t>
            </a:r>
          </a:p>
          <a:p>
            <a:endParaRPr lang="de-DE"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Eine </a:t>
            </a:r>
            <a:r>
              <a:rPr lang="de-CH" sz="1200" b="1" kern="1200" dirty="0">
                <a:solidFill>
                  <a:schemeClr val="tx1"/>
                </a:solidFill>
                <a:effectLst/>
                <a:latin typeface="+mn-lt"/>
                <a:ea typeface="+mn-ea"/>
                <a:cs typeface="+mn-cs"/>
              </a:rPr>
              <a:t>Gratisversion ClubDesk Free</a:t>
            </a:r>
            <a:r>
              <a:rPr lang="de-CH" sz="1200" kern="1200" dirty="0">
                <a:solidFill>
                  <a:schemeClr val="tx1"/>
                </a:solidFill>
                <a:effectLst/>
                <a:latin typeface="+mn-lt"/>
                <a:ea typeface="+mn-ea"/>
                <a:cs typeface="+mn-cs"/>
              </a:rPr>
              <a:t> und </a:t>
            </a:r>
            <a:r>
              <a:rPr lang="de-CH" sz="1200" b="1" kern="1200" dirty="0">
                <a:solidFill>
                  <a:schemeClr val="tx1"/>
                </a:solidFill>
                <a:effectLst/>
                <a:latin typeface="+mn-lt"/>
                <a:ea typeface="+mn-ea"/>
                <a:cs typeface="+mn-cs"/>
              </a:rPr>
              <a:t>4 Profiversionen,</a:t>
            </a:r>
            <a:r>
              <a:rPr lang="de-CH" sz="1200" kern="1200" dirty="0">
                <a:solidFill>
                  <a:schemeClr val="tx1"/>
                </a:solidFill>
                <a:effectLst/>
                <a:latin typeface="+mn-lt"/>
                <a:ea typeface="+mn-ea"/>
                <a:cs typeface="+mn-cs"/>
              </a:rPr>
              <a:t> die sich hauptsächlich durch die Anzahl Mitglieder unterscheiden, die Vereine verwalten können.</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Wichtig: jeder Verein kann ClubDesk für 30 Tage kostenlos und ganz unverbindlich testen.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F0D3CF19-BAD9-4D3B-AD9E-16228EB69B5F}" type="slidenum">
              <a:rPr lang="de-CH" smtClean="0"/>
              <a:t>7</a:t>
            </a:fld>
            <a:endParaRPr lang="de-CH"/>
          </a:p>
        </p:txBody>
      </p:sp>
    </p:spTree>
    <p:extLst>
      <p:ext uri="{BB962C8B-B14F-4D97-AF65-F5344CB8AC3E}">
        <p14:creationId xmlns:p14="http://schemas.microsoft.com/office/powerpoint/2010/main" val="618889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9</a:t>
            </a:fld>
            <a:endParaRPr lang="de-CH"/>
          </a:p>
        </p:txBody>
      </p:sp>
    </p:spTree>
    <p:extLst>
      <p:ext uri="{BB962C8B-B14F-4D97-AF65-F5344CB8AC3E}">
        <p14:creationId xmlns:p14="http://schemas.microsoft.com/office/powerpoint/2010/main" val="382046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PDF zeigen mit Zugang</a:t>
            </a:r>
          </a:p>
          <a:p>
            <a:endParaRPr lang="de-CH" dirty="0"/>
          </a:p>
          <a:p>
            <a:r>
              <a:rPr lang="de-CH" dirty="0"/>
              <a:t>Account live zeigen</a:t>
            </a:r>
          </a:p>
          <a:p>
            <a:endParaRPr lang="de-CH" dirty="0"/>
          </a:p>
        </p:txBody>
      </p:sp>
      <p:sp>
        <p:nvSpPr>
          <p:cNvPr id="4" name="Foliennummernplatzhalter 3"/>
          <p:cNvSpPr>
            <a:spLocks noGrp="1"/>
          </p:cNvSpPr>
          <p:nvPr>
            <p:ph type="sldNum" sz="quarter" idx="10"/>
          </p:nvPr>
        </p:nvSpPr>
        <p:spPr/>
        <p:txBody>
          <a:bodyPr/>
          <a:lstStyle/>
          <a:p>
            <a:fld id="{0E5C4CC9-3721-417A-B041-139D3D31E76E}" type="slidenum">
              <a:rPr lang="de-CH" smtClean="0"/>
              <a:t>11</a:t>
            </a:fld>
            <a:endParaRPr lang="de-CH" dirty="0"/>
          </a:p>
        </p:txBody>
      </p:sp>
    </p:spTree>
    <p:extLst>
      <p:ext uri="{BB962C8B-B14F-4D97-AF65-F5344CB8AC3E}">
        <p14:creationId xmlns:p14="http://schemas.microsoft.com/office/powerpoint/2010/main" val="1820118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12</a:t>
            </a:fld>
            <a:endParaRPr lang="de-CH"/>
          </a:p>
        </p:txBody>
      </p:sp>
    </p:spTree>
    <p:extLst>
      <p:ext uri="{BB962C8B-B14F-4D97-AF65-F5344CB8AC3E}">
        <p14:creationId xmlns:p14="http://schemas.microsoft.com/office/powerpoint/2010/main" val="1524670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02A82F-898A-4211-83A1-556B03D1562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373D7FD6-EDA4-43F3-A555-5A7C4B9841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3E725EAA-D219-4A8C-AB6D-0C4AF96AC320}"/>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5" name="Fußzeilenplatzhalter 4">
            <a:extLst>
              <a:ext uri="{FF2B5EF4-FFF2-40B4-BE49-F238E27FC236}">
                <a16:creationId xmlns:a16="http://schemas.microsoft.com/office/drawing/2014/main" id="{016BFF96-5AC8-40AE-B5EB-A31A8E100FB8}"/>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C92F49E0-4D16-4448-98A6-27986AC6C5D9}"/>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989438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16FD9-2D3C-404F-B3DF-0E0A2F9FFC34}"/>
              </a:ext>
            </a:extLst>
          </p:cNvPr>
          <p:cNvSpPr>
            <a:spLocks noGrp="1"/>
          </p:cNvSpPr>
          <p:nvPr>
            <p:ph type="title"/>
          </p:nvPr>
        </p:nvSpPr>
        <p:spPr>
          <a:xfrm>
            <a:off x="838200" y="365125"/>
            <a:ext cx="10515600" cy="1325563"/>
          </a:xfrm>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884367F7-05A8-4C02-8C5A-4C34BD89819E}"/>
              </a:ext>
            </a:extLst>
          </p:cNvPr>
          <p:cNvSpPr>
            <a:spLocks noGrp="1"/>
          </p:cNvSpPr>
          <p:nvPr>
            <p:ph idx="1"/>
          </p:nvPr>
        </p:nvSpPr>
        <p:spPr/>
        <p:txBody>
          <a:bodyPr/>
          <a:lstStyle>
            <a:lvl1pPr>
              <a:buClr>
                <a:srgbClr val="00B496"/>
              </a:buClr>
              <a:defRPr/>
            </a:lvl1pPr>
            <a:lvl2pPr>
              <a:buClr>
                <a:srgbClr val="00B496"/>
              </a:buClr>
              <a:defRPr/>
            </a:lvl2pPr>
            <a:lvl3pPr>
              <a:buClr>
                <a:srgbClr val="00B496"/>
              </a:buClr>
              <a:defRPr/>
            </a:lvl3pPr>
            <a:lvl4pPr>
              <a:buClr>
                <a:srgbClr val="00B496"/>
              </a:buClr>
              <a:defRPr/>
            </a:lvl4pPr>
            <a:lvl5pPr>
              <a:buClr>
                <a:srgbClr val="00B496"/>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70B8F8F-859E-474E-9A53-9DF884FA19BC}"/>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5" name="Fußzeilenplatzhalter 4">
            <a:extLst>
              <a:ext uri="{FF2B5EF4-FFF2-40B4-BE49-F238E27FC236}">
                <a16:creationId xmlns:a16="http://schemas.microsoft.com/office/drawing/2014/main" id="{B30184DE-5367-4AF3-A9EB-4BE5F6832761}"/>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EC38B5F7-F093-4C32-B771-146D40B6DDAE}"/>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04445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5E2F0-B37E-4F93-ABE4-06FA3C6CAC1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DEC7FCAB-2237-4BCA-8CB6-D403243832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9FA1B81-9C40-4A98-B172-C674B7DC1FDB}"/>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5" name="Fußzeilenplatzhalter 4">
            <a:extLst>
              <a:ext uri="{FF2B5EF4-FFF2-40B4-BE49-F238E27FC236}">
                <a16:creationId xmlns:a16="http://schemas.microsoft.com/office/drawing/2014/main" id="{C37337CC-85F4-4D37-BC11-B8F6A1AD2D0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2BCF9225-18AC-402A-B795-A128B13B9FAD}"/>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383928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4A15F-012F-4E80-95DB-49BD1F3E4ADB}"/>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C2490285-2647-4E99-BE0C-2BA74F02A01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13B30DE3-C208-4213-9C73-9519E5D4AC0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F29E8A42-D14A-4346-91F0-981CDDC73032}"/>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6" name="Fußzeilenplatzhalter 5">
            <a:extLst>
              <a:ext uri="{FF2B5EF4-FFF2-40B4-BE49-F238E27FC236}">
                <a16:creationId xmlns:a16="http://schemas.microsoft.com/office/drawing/2014/main" id="{23C6468A-68B7-4A94-90CF-EED920ADC2E4}"/>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5B850AD-44EE-4C4A-A9C5-C0C0F6326034}"/>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783720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A0A1E-1D72-40E5-88D3-593B5ABD8065}"/>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11CBA8BB-952E-44D6-A6BD-8889C51075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A0DB1CF-0A41-4743-8846-BB15CAA0C4C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A3AFD419-288B-46E2-B410-0CBA86452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C536ED5-BDAE-4E9A-AA51-92E6C6EA644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13BFA73-D629-4F3D-A83B-0D7A6EDB60C8}"/>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8" name="Fußzeilenplatzhalter 7">
            <a:extLst>
              <a:ext uri="{FF2B5EF4-FFF2-40B4-BE49-F238E27FC236}">
                <a16:creationId xmlns:a16="http://schemas.microsoft.com/office/drawing/2014/main" id="{2BD02353-82DE-4930-842B-65DA0F112CA5}"/>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E802491B-42F3-4BF7-B180-339EB2C4DD81}"/>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46390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80A55-2F43-4E5F-B9D6-D7477169003F}"/>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ABBDB33E-5680-43F4-ACED-4B12D62B7919}"/>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4" name="Fußzeilenplatzhalter 3">
            <a:extLst>
              <a:ext uri="{FF2B5EF4-FFF2-40B4-BE49-F238E27FC236}">
                <a16:creationId xmlns:a16="http://schemas.microsoft.com/office/drawing/2014/main" id="{BC642849-154C-4F70-A290-DC4C5885009C}"/>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A1AFFCBA-3BD1-4029-BC33-71652BBD6696}"/>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204017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26212B-1392-427F-AB2D-22E4ACAD8DDE}"/>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3" name="Fußzeilenplatzhalter 2">
            <a:extLst>
              <a:ext uri="{FF2B5EF4-FFF2-40B4-BE49-F238E27FC236}">
                <a16:creationId xmlns:a16="http://schemas.microsoft.com/office/drawing/2014/main" id="{0348DEED-95BD-4DC9-8C94-2DBE84963E2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E70922A3-055A-4ACD-B8A0-70B901DCEF35}"/>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681255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3D8D12-5D54-4B24-90CA-373B7DA5879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60784ADB-4257-4283-91A2-A2EF1B6035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D3AB8E6C-71D1-4D01-BBE9-58FC29E75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14E762A-A2DB-4FCA-A720-FB0028CE8FB0}"/>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6" name="Fußzeilenplatzhalter 5">
            <a:extLst>
              <a:ext uri="{FF2B5EF4-FFF2-40B4-BE49-F238E27FC236}">
                <a16:creationId xmlns:a16="http://schemas.microsoft.com/office/drawing/2014/main" id="{D021216A-A15F-4F63-AD7C-E0EB9ED21425}"/>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958E8478-80BA-480D-922A-FAAF9F3E12C7}"/>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410235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AD8DD4-6005-4C94-B38C-D2583DD39B1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0858A978-BAF6-4069-BE96-082621D04D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C1D3474C-FF4F-4FD6-AE1D-8CC7B8AE7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58C5CC9-15A3-44AC-9425-7A6D30C93F15}"/>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6" name="Fußzeilenplatzhalter 5">
            <a:extLst>
              <a:ext uri="{FF2B5EF4-FFF2-40B4-BE49-F238E27FC236}">
                <a16:creationId xmlns:a16="http://schemas.microsoft.com/office/drawing/2014/main" id="{5B508942-92DD-4688-A978-3D68EDA89BA3}"/>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FCC1F2FE-02AE-466D-BA66-43A61E5E2C9B}"/>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80495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6EEA7-D40B-4468-98A9-0C4459A40328}"/>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6A61C4D6-B970-452D-9F80-30AB27B6C97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0658860-DC7D-4E94-80D2-547B8B2F7380}"/>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5" name="Fußzeilenplatzhalter 4">
            <a:extLst>
              <a:ext uri="{FF2B5EF4-FFF2-40B4-BE49-F238E27FC236}">
                <a16:creationId xmlns:a16="http://schemas.microsoft.com/office/drawing/2014/main" id="{07085AF4-503D-4C8C-80D8-412AAD615B8B}"/>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198594D6-BCC5-4E3A-BE16-10DDFBD725E8}"/>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3863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B4B0066-D8D3-4518-840D-B4EC7773B841}"/>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FAD6F7AE-C360-45BC-9EDC-AC15F7C2D4D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25FB129C-A6E0-4F08-ABFC-9DAB6BF6D1CF}"/>
              </a:ext>
            </a:extLst>
          </p:cNvPr>
          <p:cNvSpPr>
            <a:spLocks noGrp="1"/>
          </p:cNvSpPr>
          <p:nvPr>
            <p:ph type="dt" sz="half" idx="10"/>
          </p:nvPr>
        </p:nvSpPr>
        <p:spPr/>
        <p:txBody>
          <a:bodyPr/>
          <a:lstStyle/>
          <a:p>
            <a:fld id="{4A244BD7-F35A-4C5C-8366-B5341E6155CD}" type="datetimeFigureOut">
              <a:rPr lang="de-CH" smtClean="0"/>
              <a:t>01.09.22</a:t>
            </a:fld>
            <a:endParaRPr lang="de-CH"/>
          </a:p>
        </p:txBody>
      </p:sp>
      <p:sp>
        <p:nvSpPr>
          <p:cNvPr id="5" name="Fußzeilenplatzhalter 4">
            <a:extLst>
              <a:ext uri="{FF2B5EF4-FFF2-40B4-BE49-F238E27FC236}">
                <a16:creationId xmlns:a16="http://schemas.microsoft.com/office/drawing/2014/main" id="{A33CAE06-E9AC-4618-B714-57258D3A22C3}"/>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23E63CF9-15F2-47A2-9C67-33FF4CA3CB26}"/>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988315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CH"/>
              <a:t>1.02.2017</a:t>
            </a:r>
            <a:endParaRPr lang="de-CH" dirty="0"/>
          </a:p>
        </p:txBody>
      </p:sp>
      <p:sp>
        <p:nvSpPr>
          <p:cNvPr id="5" name="Footer Placeholder 4"/>
          <p:cNvSpPr>
            <a:spLocks noGrp="1"/>
          </p:cNvSpPr>
          <p:nvPr>
            <p:ph type="ftr" sz="quarter" idx="11"/>
          </p:nvPr>
        </p:nvSpPr>
        <p:spPr>
          <a:xfrm>
            <a:off x="2035459" y="6567409"/>
            <a:ext cx="8064000" cy="107722"/>
          </a:xfrm>
        </p:spPr>
        <p:txBody>
          <a:bodyPr/>
          <a:lstStyle/>
          <a:p>
            <a:r>
              <a:rPr lang="de-CH"/>
              <a:t>Raiffeisen Schweiz</a:t>
            </a:r>
            <a:endParaRPr lang="de-CH" dirty="0"/>
          </a:p>
        </p:txBody>
      </p:sp>
      <p:sp>
        <p:nvSpPr>
          <p:cNvPr id="6" name="Slide Number Placeholder 5"/>
          <p:cNvSpPr>
            <a:spLocks noGrp="1"/>
          </p:cNvSpPr>
          <p:nvPr>
            <p:ph type="sldNum" sz="quarter" idx="12"/>
          </p:nvPr>
        </p:nvSpPr>
        <p:spPr/>
        <p:txBody>
          <a:bodyPr/>
          <a:lstStyle>
            <a:lvl1pPr>
              <a:defRPr>
                <a:latin typeface="Frutiger Next Com" panose="020B0503040204020203" pitchFamily="34" charset="0"/>
              </a:defRPr>
            </a:lvl1pPr>
          </a:lstStyle>
          <a:p>
            <a:fld id="{D6EEACF0-131A-4474-B6D3-8746B2927E26}" type="slidenum">
              <a:rPr lang="de-CH" smtClean="0"/>
              <a:pPr/>
              <a:t>‹Nr.›</a:t>
            </a:fld>
            <a:endParaRPr lang="de-CH" dirty="0"/>
          </a:p>
        </p:txBody>
      </p:sp>
      <p:sp>
        <p:nvSpPr>
          <p:cNvPr id="8" name="Textplatzhalter 7"/>
          <p:cNvSpPr>
            <a:spLocks noGrp="1"/>
          </p:cNvSpPr>
          <p:nvPr>
            <p:ph type="body" sz="quarter" idx="13"/>
          </p:nvPr>
        </p:nvSpPr>
        <p:spPr>
          <a:xfrm>
            <a:off x="479999" y="802892"/>
            <a:ext cx="11233633" cy="461665"/>
          </a:xfrm>
        </p:spPr>
        <p:txBody>
          <a:bodyPr>
            <a:noAutofit/>
          </a:bodyPr>
          <a:lstStyle>
            <a:lvl1pPr marL="0" indent="0">
              <a:lnSpc>
                <a:spcPct val="100000"/>
              </a:lnSpc>
              <a:buNone/>
              <a:defRPr sz="3000">
                <a:solidFill>
                  <a:srgbClr val="789FD2"/>
                </a:solidFill>
              </a:defRPr>
            </a:lvl1pPr>
            <a:lvl2pPr marL="270000" indent="0">
              <a:buNone/>
              <a:defRPr/>
            </a:lvl2pPr>
            <a:lvl3pPr marL="540000" indent="0">
              <a:buNone/>
              <a:defRPr/>
            </a:lvl3pPr>
            <a:lvl4pPr marL="820800" indent="0">
              <a:buNone/>
              <a:defRPr/>
            </a:lvl4pPr>
            <a:lvl5pPr marL="1076400" indent="0">
              <a:buNone/>
              <a:defRPr/>
            </a:lvl5pPr>
          </a:lstStyle>
          <a:p>
            <a:pPr lvl="0"/>
            <a:r>
              <a:rPr lang="de-CH" dirty="0"/>
              <a:t>Textmasterformat bearbeiten</a:t>
            </a:r>
          </a:p>
        </p:txBody>
      </p:sp>
      <p:sp>
        <p:nvSpPr>
          <p:cNvPr id="14" name="Segnaposto contenuto 13"/>
          <p:cNvSpPr>
            <a:spLocks noGrp="1"/>
          </p:cNvSpPr>
          <p:nvPr>
            <p:ph sz="quarter" idx="14"/>
          </p:nvPr>
        </p:nvSpPr>
        <p:spPr>
          <a:xfrm>
            <a:off x="479998" y="1557339"/>
            <a:ext cx="11233636" cy="4535486"/>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2" name="Titolo 1"/>
          <p:cNvSpPr>
            <a:spLocks noGrp="1"/>
          </p:cNvSpPr>
          <p:nvPr>
            <p:ph type="title"/>
          </p:nvPr>
        </p:nvSpPr>
        <p:spPr/>
        <p:txBody>
          <a:bodyPr/>
          <a:lstStyle/>
          <a:p>
            <a:r>
              <a:rPr lang="de-CH" dirty="0"/>
              <a:t>Titelmasterformat durch Klicken bearbeiten</a:t>
            </a:r>
          </a:p>
        </p:txBody>
      </p:sp>
      <p:sp>
        <p:nvSpPr>
          <p:cNvPr id="9" name="Status" hidden="1"/>
          <p:cNvSpPr>
            <a:spLocks/>
          </p:cNvSpPr>
          <p:nvPr userDrawn="1">
            <p:custDataLst>
              <p:tags r:id="rId2"/>
            </p:custDataLst>
          </p:nvPr>
        </p:nvSpPr>
        <p:spPr>
          <a:xfrm rot="2700000">
            <a:off x="10359277" y="425241"/>
            <a:ext cx="2348000" cy="470152"/>
          </a:xfrm>
          <a:custGeom>
            <a:avLst/>
            <a:gdLst/>
            <a:ahLst/>
            <a:cxnLst/>
            <a:rect l="l" t="t" r="r" b="b"/>
            <a:pathLst>
              <a:path w="2347349" h="470028">
                <a:moveTo>
                  <a:pt x="467360" y="0"/>
                </a:moveTo>
                <a:lnTo>
                  <a:pt x="1879338" y="0"/>
                </a:lnTo>
                <a:lnTo>
                  <a:pt x="2347349" y="470028"/>
                </a:lnTo>
                <a:lnTo>
                  <a:pt x="0" y="470028"/>
                </a:lnTo>
                <a:lnTo>
                  <a:pt x="0" y="469374"/>
                </a:lnTo>
                <a:close/>
              </a:path>
            </a:pathLst>
          </a:custGeom>
          <a:solidFill>
            <a:srgbClr val="E53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800" dirty="0">
              <a:solidFill>
                <a:schemeClr val="bg1"/>
              </a:solidFill>
              <a:latin typeface="Frutiger Next Com" panose="020B0503040204020203" pitchFamily="34" charset="0"/>
            </a:endParaRPr>
          </a:p>
        </p:txBody>
      </p:sp>
    </p:spTree>
    <p:extLst>
      <p:ext uri="{BB962C8B-B14F-4D97-AF65-F5344CB8AC3E}">
        <p14:creationId xmlns:p14="http://schemas.microsoft.com/office/powerpoint/2010/main" val="1252548970"/>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F8627CB-48D3-4490-B81B-8409A0ADCA86}"/>
              </a:ext>
            </a:extLst>
          </p:cNvPr>
          <p:cNvSpPr>
            <a:spLocks noGrp="1"/>
          </p:cNvSpPr>
          <p:nvPr>
            <p:ph type="title"/>
          </p:nvPr>
        </p:nvSpPr>
        <p:spPr>
          <a:xfrm>
            <a:off x="838200" y="528902"/>
            <a:ext cx="10515600" cy="835878"/>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7F576569-045D-4047-8AD5-A3BBA2CBDF88}"/>
              </a:ext>
            </a:extLst>
          </p:cNvPr>
          <p:cNvSpPr>
            <a:spLocks noGrp="1"/>
          </p:cNvSpPr>
          <p:nvPr>
            <p:ph type="body" idx="1"/>
          </p:nvPr>
        </p:nvSpPr>
        <p:spPr>
          <a:xfrm>
            <a:off x="838200" y="1875730"/>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91230C0A-0FE9-4C93-AE26-5385EDDFF4DA}"/>
              </a:ext>
            </a:extLst>
          </p:cNvPr>
          <p:cNvSpPr>
            <a:spLocks noGrp="1"/>
          </p:cNvSpPr>
          <p:nvPr>
            <p:ph type="dt" sz="half" idx="2"/>
          </p:nvPr>
        </p:nvSpPr>
        <p:spPr>
          <a:xfrm>
            <a:off x="838200" y="6356350"/>
            <a:ext cx="109080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44BD7-F35A-4C5C-8366-B5341E6155CD}" type="datetimeFigureOut">
              <a:rPr lang="de-CH" smtClean="0"/>
              <a:t>01.09.22</a:t>
            </a:fld>
            <a:endParaRPr lang="de-CH"/>
          </a:p>
        </p:txBody>
      </p:sp>
      <p:sp>
        <p:nvSpPr>
          <p:cNvPr id="6" name="Foliennummernplatzhalter 5">
            <a:extLst>
              <a:ext uri="{FF2B5EF4-FFF2-40B4-BE49-F238E27FC236}">
                <a16:creationId xmlns:a16="http://schemas.microsoft.com/office/drawing/2014/main" id="{434B565C-1717-4981-A088-BA3827135F90}"/>
              </a:ext>
            </a:extLst>
          </p:cNvPr>
          <p:cNvSpPr>
            <a:spLocks noGrp="1"/>
          </p:cNvSpPr>
          <p:nvPr>
            <p:ph type="sldNum" sz="quarter" idx="4"/>
          </p:nvPr>
        </p:nvSpPr>
        <p:spPr>
          <a:xfrm>
            <a:off x="2129436" y="6356350"/>
            <a:ext cx="11826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145520-6CD7-4911-9B94-25D7F5F6DB51}" type="slidenum">
              <a:rPr lang="de-CH" smtClean="0"/>
              <a:t>‹Nr.›</a:t>
            </a:fld>
            <a:endParaRPr lang="de-CH" dirty="0"/>
          </a:p>
        </p:txBody>
      </p:sp>
      <p:pic>
        <p:nvPicPr>
          <p:cNvPr id="11" name="Grafik 10">
            <a:extLst>
              <a:ext uri="{FF2B5EF4-FFF2-40B4-BE49-F238E27FC236}">
                <a16:creationId xmlns:a16="http://schemas.microsoft.com/office/drawing/2014/main" id="{AD4774D9-CE99-424F-950A-513E80C5AFB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723587" y="6379472"/>
            <a:ext cx="1630213" cy="358546"/>
          </a:xfrm>
          <a:prstGeom prst="rect">
            <a:avLst/>
          </a:prstGeom>
        </p:spPr>
      </p:pic>
    </p:spTree>
    <p:extLst>
      <p:ext uri="{BB962C8B-B14F-4D97-AF65-F5344CB8AC3E}">
        <p14:creationId xmlns:p14="http://schemas.microsoft.com/office/powerpoint/2010/main" val="1361971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ideo" Target="https://www.youtube.com/embed/ed1FLKJ1vcg?feature=oembed" TargetMode="External"/><Relationship Id="rId5" Type="http://schemas.openxmlformats.org/officeDocument/2006/relationships/image" Target="../media/image11.jpeg"/><Relationship Id="rId4" Type="http://schemas.openxmlformats.org/officeDocument/2006/relationships/hyperlink" Target="https://youtu.be/ed1FLKJ1vc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2sF_R5d9uYI"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youtu.be/JG1AIy4l6C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www.clubdesk.de/dtb-tenni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5C1B216-BE5A-4254-B3E4-52819A2147D7}"/>
              </a:ext>
            </a:extLst>
          </p:cNvPr>
          <p:cNvSpPr/>
          <p:nvPr/>
        </p:nvSpPr>
        <p:spPr>
          <a:xfrm>
            <a:off x="0" y="257257"/>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t>d</a:t>
            </a:r>
          </a:p>
        </p:txBody>
      </p:sp>
      <p:pic>
        <p:nvPicPr>
          <p:cNvPr id="12" name="Picture 2" descr="Bildergebnis fÃ¼r deutscher tennisbund">
            <a:extLst>
              <a:ext uri="{FF2B5EF4-FFF2-40B4-BE49-F238E27FC236}">
                <a16:creationId xmlns:a16="http://schemas.microsoft.com/office/drawing/2014/main" id="{4B788313-B88B-4B7D-BDD4-8A2A89D4A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123" y="1088619"/>
            <a:ext cx="3608282" cy="187955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Gerader Verbinder 12">
            <a:extLst>
              <a:ext uri="{FF2B5EF4-FFF2-40B4-BE49-F238E27FC236}">
                <a16:creationId xmlns:a16="http://schemas.microsoft.com/office/drawing/2014/main" id="{75DF8FEF-5ADC-438A-A40E-EBE96020ECF0}"/>
              </a:ext>
            </a:extLst>
          </p:cNvPr>
          <p:cNvCxnSpPr/>
          <p:nvPr/>
        </p:nvCxnSpPr>
        <p:spPr>
          <a:xfrm>
            <a:off x="0" y="4642338"/>
            <a:ext cx="12192000" cy="0"/>
          </a:xfrm>
          <a:prstGeom prst="line">
            <a:avLst/>
          </a:prstGeom>
          <a:ln w="57150">
            <a:solidFill>
              <a:srgbClr val="00B496"/>
            </a:solidFill>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9EA74D23-D242-4947-AD32-EC0D821A88F3}"/>
              </a:ext>
            </a:extLst>
          </p:cNvPr>
          <p:cNvSpPr txBox="1">
            <a:spLocks/>
          </p:cNvSpPr>
          <p:nvPr/>
        </p:nvSpPr>
        <p:spPr>
          <a:xfrm>
            <a:off x="2478505" y="5310807"/>
            <a:ext cx="7234989" cy="852214"/>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CH" dirty="0"/>
              <a:t>Wieso ein Landesverband Vereine bei der Digitalisierung unterstützen sollte</a:t>
            </a:r>
          </a:p>
        </p:txBody>
      </p:sp>
      <p:sp>
        <p:nvSpPr>
          <p:cNvPr id="7" name="Inhaltsplatzhalter 2">
            <a:extLst>
              <a:ext uri="{FF2B5EF4-FFF2-40B4-BE49-F238E27FC236}">
                <a16:creationId xmlns:a16="http://schemas.microsoft.com/office/drawing/2014/main" id="{C3D012E6-8AE0-9C40-9023-3FDCC930E0DC}"/>
              </a:ext>
            </a:extLst>
          </p:cNvPr>
          <p:cNvSpPr txBox="1">
            <a:spLocks/>
          </p:cNvSpPr>
          <p:nvPr/>
        </p:nvSpPr>
        <p:spPr>
          <a:xfrm>
            <a:off x="2478505" y="3801623"/>
            <a:ext cx="7234989" cy="698832"/>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CH" sz="3600" b="1" dirty="0"/>
              <a:t>Digitalisierung Tennisvereine</a:t>
            </a:r>
          </a:p>
        </p:txBody>
      </p:sp>
      <p:pic>
        <p:nvPicPr>
          <p:cNvPr id="3" name="Grafik 2">
            <a:extLst>
              <a:ext uri="{FF2B5EF4-FFF2-40B4-BE49-F238E27FC236}">
                <a16:creationId xmlns:a16="http://schemas.microsoft.com/office/drawing/2014/main" id="{A10E707A-57DA-C805-B349-BD31BDF33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3628" y="1512539"/>
            <a:ext cx="3608282" cy="766330"/>
          </a:xfrm>
          <a:prstGeom prst="rect">
            <a:avLst/>
          </a:prstGeom>
        </p:spPr>
      </p:pic>
    </p:spTree>
    <p:extLst>
      <p:ext uri="{BB962C8B-B14F-4D97-AF65-F5344CB8AC3E}">
        <p14:creationId xmlns:p14="http://schemas.microsoft.com/office/powerpoint/2010/main" val="72882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AA7D6-F55E-459C-A47D-30BFBAB681D1}"/>
              </a:ext>
            </a:extLst>
          </p:cNvPr>
          <p:cNvSpPr>
            <a:spLocks noGrp="1"/>
          </p:cNvSpPr>
          <p:nvPr>
            <p:ph type="title"/>
          </p:nvPr>
        </p:nvSpPr>
        <p:spPr/>
        <p:txBody>
          <a:bodyPr/>
          <a:lstStyle/>
          <a:p>
            <a:r>
              <a:rPr lang="de-CH" dirty="0"/>
              <a:t>Vorteile für Tennisvereine</a:t>
            </a:r>
          </a:p>
        </p:txBody>
      </p:sp>
      <p:sp>
        <p:nvSpPr>
          <p:cNvPr id="3" name="Inhaltsplatzhalter 2">
            <a:extLst>
              <a:ext uri="{FF2B5EF4-FFF2-40B4-BE49-F238E27FC236}">
                <a16:creationId xmlns:a16="http://schemas.microsoft.com/office/drawing/2014/main" id="{5464EA46-6BB6-40FD-8B3E-15B23304EE3B}"/>
              </a:ext>
            </a:extLst>
          </p:cNvPr>
          <p:cNvSpPr>
            <a:spLocks noGrp="1"/>
          </p:cNvSpPr>
          <p:nvPr>
            <p:ph idx="1"/>
          </p:nvPr>
        </p:nvSpPr>
        <p:spPr>
          <a:xfrm>
            <a:off x="838200" y="1775609"/>
            <a:ext cx="10515600" cy="4786472"/>
          </a:xfrm>
        </p:spPr>
        <p:txBody>
          <a:bodyPr>
            <a:normAutofit/>
          </a:bodyPr>
          <a:lstStyle/>
          <a:p>
            <a:pPr>
              <a:lnSpc>
                <a:spcPct val="120000"/>
              </a:lnSpc>
            </a:pPr>
            <a:r>
              <a:rPr lang="de-CH" dirty="0"/>
              <a:t>Digitalisierung stärkt Vereine (-&gt; attraktiv für Jugendliche) </a:t>
            </a:r>
          </a:p>
          <a:p>
            <a:pPr>
              <a:lnSpc>
                <a:spcPct val="120000"/>
              </a:lnSpc>
            </a:pPr>
            <a:r>
              <a:rPr lang="de-CH" dirty="0"/>
              <a:t>Große Zeitersparnis für alle Ehrenamtlichen</a:t>
            </a:r>
          </a:p>
          <a:p>
            <a:pPr>
              <a:lnSpc>
                <a:spcPct val="120000"/>
              </a:lnSpc>
            </a:pPr>
            <a:r>
              <a:rPr lang="de-CH" dirty="0"/>
              <a:t>Datensicherheit und DSGVO-Konformität</a:t>
            </a:r>
          </a:p>
          <a:p>
            <a:pPr>
              <a:lnSpc>
                <a:spcPct val="120000"/>
              </a:lnSpc>
            </a:pPr>
            <a:r>
              <a:rPr lang="de-CH" dirty="0"/>
              <a:t>Gute Zusammenarbeit und einfache Amtsübergabe</a:t>
            </a:r>
          </a:p>
          <a:p>
            <a:pPr>
              <a:lnSpc>
                <a:spcPct val="120000"/>
              </a:lnSpc>
            </a:pPr>
            <a:r>
              <a:rPr lang="de-CH" dirty="0"/>
              <a:t>Moderner Webauftritt und Top-Service für Mitglieder</a:t>
            </a:r>
          </a:p>
          <a:p>
            <a:pPr lvl="0">
              <a:lnSpc>
                <a:spcPct val="120000"/>
              </a:lnSpc>
            </a:pPr>
            <a:r>
              <a:rPr lang="de-DE" dirty="0"/>
              <a:t>Keine doppelte Pflege von Daten durch Abgleich mit </a:t>
            </a:r>
            <a:r>
              <a:rPr lang="de-DE" dirty="0" err="1"/>
              <a:t>nuLiga</a:t>
            </a:r>
            <a:endParaRPr lang="de-DE" dirty="0"/>
          </a:p>
          <a:p>
            <a:pPr>
              <a:lnSpc>
                <a:spcPct val="120000"/>
              </a:lnSpc>
            </a:pPr>
            <a:r>
              <a:rPr lang="de-CH" dirty="0"/>
              <a:t>Fit für die Zukunft dank professioneller Vereinsverwaltung</a:t>
            </a:r>
          </a:p>
        </p:txBody>
      </p:sp>
    </p:spTree>
    <p:extLst>
      <p:ext uri="{BB962C8B-B14F-4D97-AF65-F5344CB8AC3E}">
        <p14:creationId xmlns:p14="http://schemas.microsoft.com/office/powerpoint/2010/main" val="425604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AA7D6-F55E-459C-A47D-30BFBAB681D1}"/>
              </a:ext>
            </a:extLst>
          </p:cNvPr>
          <p:cNvSpPr>
            <a:spLocks noGrp="1"/>
          </p:cNvSpPr>
          <p:nvPr>
            <p:ph type="title"/>
          </p:nvPr>
        </p:nvSpPr>
        <p:spPr/>
        <p:txBody>
          <a:bodyPr/>
          <a:lstStyle/>
          <a:p>
            <a:r>
              <a:rPr lang="de-CH" dirty="0"/>
              <a:t>Zusatzvorteile für Verbände</a:t>
            </a:r>
          </a:p>
        </p:txBody>
      </p:sp>
      <p:sp>
        <p:nvSpPr>
          <p:cNvPr id="3" name="Inhaltsplatzhalter 2">
            <a:extLst>
              <a:ext uri="{FF2B5EF4-FFF2-40B4-BE49-F238E27FC236}">
                <a16:creationId xmlns:a16="http://schemas.microsoft.com/office/drawing/2014/main" id="{5464EA46-6BB6-40FD-8B3E-15B23304EE3B}"/>
              </a:ext>
            </a:extLst>
          </p:cNvPr>
          <p:cNvSpPr>
            <a:spLocks noGrp="1"/>
          </p:cNvSpPr>
          <p:nvPr>
            <p:ph idx="1"/>
          </p:nvPr>
        </p:nvSpPr>
        <p:spPr>
          <a:xfrm>
            <a:off x="838200" y="1775609"/>
            <a:ext cx="8560633" cy="4786472"/>
          </a:xfrm>
        </p:spPr>
        <p:txBody>
          <a:bodyPr>
            <a:normAutofit fontScale="92500" lnSpcReduction="10000"/>
          </a:bodyPr>
          <a:lstStyle/>
          <a:p>
            <a:pPr>
              <a:lnSpc>
                <a:spcPct val="120000"/>
              </a:lnSpc>
            </a:pPr>
            <a:r>
              <a:rPr lang="de-CH" dirty="0"/>
              <a:t>Professioneller organisierte Tennisvereine</a:t>
            </a:r>
          </a:p>
          <a:p>
            <a:pPr>
              <a:lnSpc>
                <a:spcPct val="120000"/>
              </a:lnSpc>
            </a:pPr>
            <a:r>
              <a:rPr lang="de-CH" dirty="0"/>
              <a:t>Mehr Mitglieder dank modernem Auftritt und Serviceleistungen der Vereine</a:t>
            </a:r>
          </a:p>
          <a:p>
            <a:pPr>
              <a:lnSpc>
                <a:spcPct val="120000"/>
              </a:lnSpc>
            </a:pPr>
            <a:r>
              <a:rPr lang="de-CH" dirty="0"/>
              <a:t>Mehr und bessere Mitgliederdaten dank automatischer Synchronisation mit </a:t>
            </a:r>
            <a:r>
              <a:rPr lang="de-CH" dirty="0" err="1"/>
              <a:t>nuLiga</a:t>
            </a:r>
            <a:endParaRPr lang="de-CH" dirty="0"/>
          </a:p>
          <a:p>
            <a:pPr>
              <a:lnSpc>
                <a:spcPct val="120000"/>
              </a:lnSpc>
            </a:pPr>
            <a:r>
              <a:rPr lang="de-CH" dirty="0"/>
              <a:t>Vereine nehmen wahr, dass Verband bei der Digitalisierung unterstützt</a:t>
            </a:r>
          </a:p>
          <a:p>
            <a:pPr>
              <a:lnSpc>
                <a:spcPct val="120000"/>
              </a:lnSpc>
            </a:pPr>
            <a:r>
              <a:rPr lang="de-CH" dirty="0"/>
              <a:t>Neuer Kommunikationskanal des Verbandes mit Funktionären und Spielern über die Vereinssoftware</a:t>
            </a:r>
          </a:p>
        </p:txBody>
      </p:sp>
      <p:pic>
        <p:nvPicPr>
          <p:cNvPr id="5" name="Grafik 4">
            <a:extLst>
              <a:ext uri="{FF2B5EF4-FFF2-40B4-BE49-F238E27FC236}">
                <a16:creationId xmlns:a16="http://schemas.microsoft.com/office/drawing/2014/main" id="{10AAAE3A-D4D3-F541-BBE3-6F5F8BAE3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833" y="1775609"/>
            <a:ext cx="2391689" cy="4278092"/>
          </a:xfrm>
          <a:prstGeom prst="rect">
            <a:avLst/>
          </a:prstGeom>
        </p:spPr>
      </p:pic>
    </p:spTree>
    <p:extLst>
      <p:ext uri="{BB962C8B-B14F-4D97-AF65-F5344CB8AC3E}">
        <p14:creationId xmlns:p14="http://schemas.microsoft.com/office/powerpoint/2010/main" val="145847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CH" dirty="0"/>
              <a:t>Wieso empfehlen wir ClubDesk</a:t>
            </a:r>
          </a:p>
        </p:txBody>
      </p:sp>
      <p:sp>
        <p:nvSpPr>
          <p:cNvPr id="3" name="Inhaltsplatzhalter 2">
            <a:extLst>
              <a:ext uri="{FF2B5EF4-FFF2-40B4-BE49-F238E27FC236}">
                <a16:creationId xmlns:a16="http://schemas.microsoft.com/office/drawing/2014/main" id="{FF6CAA4E-DAA5-4182-8FF6-F835B5956C00}"/>
              </a:ext>
            </a:extLst>
          </p:cNvPr>
          <p:cNvSpPr>
            <a:spLocks noGrp="1"/>
          </p:cNvSpPr>
          <p:nvPr>
            <p:ph idx="1"/>
          </p:nvPr>
        </p:nvSpPr>
        <p:spPr>
          <a:xfrm>
            <a:off x="838200" y="1875730"/>
            <a:ext cx="10515600" cy="740470"/>
          </a:xfrm>
        </p:spPr>
        <p:txBody>
          <a:bodyPr>
            <a:normAutofit/>
          </a:bodyPr>
          <a:lstStyle/>
          <a:p>
            <a:pPr marL="0" indent="0">
              <a:buNone/>
            </a:pPr>
            <a:r>
              <a:rPr lang="de-CH" sz="2000" dirty="0"/>
              <a:t>Nach Evaluation aller wichtigen Softwarelösungen hat sich der DTB zusammen mit Landesverbänden aus folgenden Gründen für ClubDesk entschieden. ClubDesk ist:</a:t>
            </a:r>
          </a:p>
        </p:txBody>
      </p:sp>
      <p:sp>
        <p:nvSpPr>
          <p:cNvPr id="10" name="Inhaltsplatzhalter 2">
            <a:extLst>
              <a:ext uri="{FF2B5EF4-FFF2-40B4-BE49-F238E27FC236}">
                <a16:creationId xmlns:a16="http://schemas.microsoft.com/office/drawing/2014/main" id="{F6723D2D-B2F4-E14C-91A6-CB61B2F24931}"/>
              </a:ext>
            </a:extLst>
          </p:cNvPr>
          <p:cNvSpPr txBox="1">
            <a:spLocks/>
          </p:cNvSpPr>
          <p:nvPr/>
        </p:nvSpPr>
        <p:spPr>
          <a:xfrm>
            <a:off x="838200" y="2801242"/>
            <a:ext cx="10777538" cy="349795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dirty="0"/>
              <a:t>Sehr effizient</a:t>
            </a:r>
            <a:br>
              <a:rPr lang="de-CH" dirty="0"/>
            </a:br>
            <a:r>
              <a:rPr lang="de-CH" sz="1900" dirty="0"/>
              <a:t>… damit die Arbeit von den Ehrenamtlichen möglichst schnell erledigt werden kann.</a:t>
            </a:r>
            <a:br>
              <a:rPr lang="de-CH" sz="1900" dirty="0"/>
            </a:br>
            <a:endParaRPr lang="de-CH" dirty="0"/>
          </a:p>
          <a:p>
            <a:r>
              <a:rPr lang="de-CH" dirty="0"/>
              <a:t>Sehr preiswert</a:t>
            </a:r>
            <a:br>
              <a:rPr lang="de-CH" dirty="0"/>
            </a:br>
            <a:r>
              <a:rPr lang="de-CH" sz="1800" dirty="0"/>
              <a:t>… damit sich jeder Verein ClubDesk leisten kann – auch mit dem Rabatt für Tennisvereine.</a:t>
            </a:r>
            <a:br>
              <a:rPr lang="de-CH" sz="1800" dirty="0"/>
            </a:br>
            <a:endParaRPr lang="de-CH" dirty="0"/>
          </a:p>
          <a:p>
            <a:r>
              <a:rPr lang="de-CH" dirty="0"/>
              <a:t>Sehr einfach</a:t>
            </a:r>
            <a:br>
              <a:rPr lang="de-CH" dirty="0"/>
            </a:br>
            <a:r>
              <a:rPr lang="de-CH" sz="1800" dirty="0"/>
              <a:t>... damit jeder, der bereit ist, etwas für den Verein zu tun, auch wirklich mithelfen kann.</a:t>
            </a:r>
            <a:br>
              <a:rPr lang="de-CH" sz="1800" dirty="0"/>
            </a:br>
            <a:endParaRPr lang="de-CH" dirty="0"/>
          </a:p>
          <a:p>
            <a:r>
              <a:rPr lang="de-CH" dirty="0"/>
              <a:t>Sehr umfassend</a:t>
            </a:r>
            <a:br>
              <a:rPr lang="de-CH" dirty="0"/>
            </a:br>
            <a:r>
              <a:rPr lang="de-CH" sz="1800" dirty="0"/>
              <a:t>... alle wichtigen Bereiche der Vereinsadministration sind in </a:t>
            </a:r>
            <a:r>
              <a:rPr lang="de-CH" sz="1800" u="sng" dirty="0"/>
              <a:t>einer</a:t>
            </a:r>
            <a:r>
              <a:rPr lang="de-CH" sz="1800" dirty="0"/>
              <a:t> Lösung abgedeckt.</a:t>
            </a:r>
            <a:br>
              <a:rPr lang="de-CH" sz="1800" dirty="0"/>
            </a:br>
            <a:endParaRPr lang="de-CH" sz="1800" dirty="0"/>
          </a:p>
          <a:p>
            <a:r>
              <a:rPr lang="de-CH" dirty="0"/>
              <a:t>Sehr etabliert</a:t>
            </a:r>
            <a:br>
              <a:rPr lang="de-CH" sz="1800" dirty="0"/>
            </a:br>
            <a:r>
              <a:rPr lang="de-CH" sz="1800" dirty="0"/>
              <a:t>... seit über 10 Jahren auf dem Markt, bei über 10.000 Vereinen im Einsatz und von wichtigen Verbänden und Institutionen empfohlen.</a:t>
            </a:r>
          </a:p>
        </p:txBody>
      </p:sp>
    </p:spTree>
    <p:extLst>
      <p:ext uri="{BB962C8B-B14F-4D97-AF65-F5344CB8AC3E}">
        <p14:creationId xmlns:p14="http://schemas.microsoft.com/office/powerpoint/2010/main" val="394378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CH" dirty="0"/>
              <a:t>Was bietet ClubDesk?</a:t>
            </a:r>
          </a:p>
        </p:txBody>
      </p:sp>
      <p:sp>
        <p:nvSpPr>
          <p:cNvPr id="3" name="Inhaltsplatzhalter 2">
            <a:extLst>
              <a:ext uri="{FF2B5EF4-FFF2-40B4-BE49-F238E27FC236}">
                <a16:creationId xmlns:a16="http://schemas.microsoft.com/office/drawing/2014/main" id="{FF6CAA4E-DAA5-4182-8FF6-F835B5956C00}"/>
              </a:ext>
            </a:extLst>
          </p:cNvPr>
          <p:cNvSpPr>
            <a:spLocks noGrp="1"/>
          </p:cNvSpPr>
          <p:nvPr>
            <p:ph idx="1"/>
          </p:nvPr>
        </p:nvSpPr>
        <p:spPr/>
        <p:txBody>
          <a:bodyPr/>
          <a:lstStyle/>
          <a:p>
            <a:r>
              <a:rPr lang="de-CH" dirty="0"/>
              <a:t>Mitglieder &amp; Gruppen verwalten</a:t>
            </a:r>
          </a:p>
          <a:p>
            <a:r>
              <a:rPr lang="de-CH" dirty="0"/>
              <a:t>Termine &amp; Veranstaltungen</a:t>
            </a:r>
          </a:p>
          <a:p>
            <a:r>
              <a:rPr lang="de-CH" dirty="0"/>
              <a:t>Dokumentverwaltung</a:t>
            </a:r>
          </a:p>
          <a:p>
            <a:r>
              <a:rPr lang="de-CH" dirty="0"/>
              <a:t>E-Mails an Personen &amp; Gruppen</a:t>
            </a:r>
          </a:p>
          <a:p>
            <a:r>
              <a:rPr lang="de-CH" dirty="0"/>
              <a:t>Listendokumente &amp; Serienbriefe</a:t>
            </a:r>
          </a:p>
          <a:p>
            <a:r>
              <a:rPr lang="de-CH" dirty="0"/>
              <a:t>Vereinswebseite</a:t>
            </a:r>
          </a:p>
          <a:p>
            <a:r>
              <a:rPr lang="de-CH" dirty="0"/>
              <a:t>Rechnungen &amp; Finanzbuchhaltung</a:t>
            </a:r>
          </a:p>
        </p:txBody>
      </p:sp>
      <p:pic>
        <p:nvPicPr>
          <p:cNvPr id="5" name="Grafik 4" descr="Ein Bild, das Objekt, Lampe, Spiegel, Spiel enthält.&#10;&#10;Automatisch generierte Beschreibung">
            <a:extLst>
              <a:ext uri="{FF2B5EF4-FFF2-40B4-BE49-F238E27FC236}">
                <a16:creationId xmlns:a16="http://schemas.microsoft.com/office/drawing/2014/main" id="{C204E8C7-DBAE-554C-A316-B53918EAC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0189" y="1653790"/>
            <a:ext cx="850334" cy="798694"/>
          </a:xfrm>
          <a:prstGeom prst="rect">
            <a:avLst/>
          </a:prstGeom>
        </p:spPr>
      </p:pic>
      <p:pic>
        <p:nvPicPr>
          <p:cNvPr id="7" name="Grafik 6" descr="Ein Bild, das Spiel, Sport, Basketball enthält.&#10;&#10;Automatisch generierte Beschreibung">
            <a:extLst>
              <a:ext uri="{FF2B5EF4-FFF2-40B4-BE49-F238E27FC236}">
                <a16:creationId xmlns:a16="http://schemas.microsoft.com/office/drawing/2014/main" id="{4A37C677-6CF7-A04C-8C2B-01E4575AA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8222" y="4374202"/>
            <a:ext cx="678202" cy="702300"/>
          </a:xfrm>
          <a:prstGeom prst="rect">
            <a:avLst/>
          </a:prstGeom>
        </p:spPr>
      </p:pic>
      <p:pic>
        <p:nvPicPr>
          <p:cNvPr id="9" name="Grafik 8" descr="Ein Bild, das Fenster, Spiegel, Tisch enthält.&#10;&#10;Automatisch generierte Beschreibung">
            <a:extLst>
              <a:ext uri="{FF2B5EF4-FFF2-40B4-BE49-F238E27FC236}">
                <a16:creationId xmlns:a16="http://schemas.microsoft.com/office/drawing/2014/main" id="{77D6EE08-9E21-5047-B433-C0EE2C322E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28222" y="5076502"/>
            <a:ext cx="815907" cy="674759"/>
          </a:xfrm>
          <a:prstGeom prst="rect">
            <a:avLst/>
          </a:prstGeom>
        </p:spPr>
      </p:pic>
      <p:pic>
        <p:nvPicPr>
          <p:cNvPr id="11" name="Grafik 10" descr="Ein Bild, das Tisch enthält.&#10;&#10;Automatisch generierte Beschreibung">
            <a:extLst>
              <a:ext uri="{FF2B5EF4-FFF2-40B4-BE49-F238E27FC236}">
                <a16:creationId xmlns:a16="http://schemas.microsoft.com/office/drawing/2014/main" id="{D1A64776-513A-3448-ABB8-600A19BD4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87" y="2452484"/>
            <a:ext cx="802137" cy="636890"/>
          </a:xfrm>
          <a:prstGeom prst="rect">
            <a:avLst/>
          </a:prstGeom>
        </p:spPr>
      </p:pic>
      <p:pic>
        <p:nvPicPr>
          <p:cNvPr id="13" name="Grafik 12" descr="Ein Bild, das Tisch, Spiel enthält.&#10;&#10;Automatisch generierte Beschreibung">
            <a:extLst>
              <a:ext uri="{FF2B5EF4-FFF2-40B4-BE49-F238E27FC236}">
                <a16:creationId xmlns:a16="http://schemas.microsoft.com/office/drawing/2014/main" id="{45FEEC64-C722-EC4E-AD93-8ED2EEC11D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40434" y="3054947"/>
            <a:ext cx="729841" cy="771153"/>
          </a:xfrm>
          <a:prstGeom prst="rect">
            <a:avLst/>
          </a:prstGeom>
        </p:spPr>
      </p:pic>
      <p:pic>
        <p:nvPicPr>
          <p:cNvPr id="15" name="Grafik 14" descr="Ein Bild, das Objekt, Uhr enthält.&#10;&#10;Automatisch generierte Beschreibung">
            <a:extLst>
              <a:ext uri="{FF2B5EF4-FFF2-40B4-BE49-F238E27FC236}">
                <a16:creationId xmlns:a16="http://schemas.microsoft.com/office/drawing/2014/main" id="{B00968FA-F895-454D-94D3-19E34CDE4E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6602" y="3826100"/>
            <a:ext cx="722956" cy="602463"/>
          </a:xfrm>
          <a:prstGeom prst="rect">
            <a:avLst/>
          </a:prstGeom>
        </p:spPr>
      </p:pic>
    </p:spTree>
    <p:extLst>
      <p:ext uri="{BB962C8B-B14F-4D97-AF65-F5344CB8AC3E}">
        <p14:creationId xmlns:p14="http://schemas.microsoft.com/office/powerpoint/2010/main" val="52893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5155FE53-8BD3-9747-B736-7C61AB82D596}"/>
              </a:ext>
            </a:extLst>
          </p:cNvPr>
          <p:cNvSpPr>
            <a:spLocks noGrp="1"/>
          </p:cNvSpPr>
          <p:nvPr>
            <p:ph type="title"/>
          </p:nvPr>
        </p:nvSpPr>
        <p:spPr>
          <a:xfrm>
            <a:off x="838200" y="365125"/>
            <a:ext cx="10515600" cy="1325563"/>
          </a:xfrm>
        </p:spPr>
        <p:txBody>
          <a:bodyPr/>
          <a:lstStyle/>
          <a:p>
            <a:r>
              <a:rPr lang="de-CH" dirty="0"/>
              <a:t>Wie funktioniert ClubDesk?</a:t>
            </a:r>
          </a:p>
        </p:txBody>
      </p:sp>
      <p:sp>
        <p:nvSpPr>
          <p:cNvPr id="4" name="Inhaltsplatzhalter 2">
            <a:extLst>
              <a:ext uri="{FF2B5EF4-FFF2-40B4-BE49-F238E27FC236}">
                <a16:creationId xmlns:a16="http://schemas.microsoft.com/office/drawing/2014/main" id="{EA16EC0B-9ACC-384B-AFE3-2E693BC7C668}"/>
              </a:ext>
            </a:extLst>
          </p:cNvPr>
          <p:cNvSpPr txBox="1">
            <a:spLocks/>
          </p:cNvSpPr>
          <p:nvPr/>
        </p:nvSpPr>
        <p:spPr>
          <a:xfrm>
            <a:off x="838200" y="1875730"/>
            <a:ext cx="10515600" cy="4351338"/>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dirty="0"/>
              <a:t>Einführungsfilm (6 min):  </a:t>
            </a:r>
            <a:r>
              <a:rPr lang="de-CH" dirty="0">
                <a:hlinkClick r:id="rId4"/>
              </a:rPr>
              <a:t>https://youtu.be/ed1FLKJ1vcg</a:t>
            </a:r>
            <a:endParaRPr lang="de-CH" dirty="0"/>
          </a:p>
          <a:p>
            <a:pPr marL="0" indent="0">
              <a:buNone/>
            </a:pPr>
            <a:endParaRPr lang="de-CH" dirty="0"/>
          </a:p>
          <a:p>
            <a:pPr marL="0" indent="0">
              <a:buNone/>
            </a:pPr>
            <a:endParaRPr lang="de-CH" dirty="0"/>
          </a:p>
        </p:txBody>
      </p:sp>
      <p:pic>
        <p:nvPicPr>
          <p:cNvPr id="5" name="Onlinemedien 4" descr="Vereinssoftware ClubDesk - Mein Verein Online">
            <a:hlinkClick r:id="" action="ppaction://media"/>
            <a:extLst>
              <a:ext uri="{FF2B5EF4-FFF2-40B4-BE49-F238E27FC236}">
                <a16:creationId xmlns:a16="http://schemas.microsoft.com/office/drawing/2014/main" id="{524FEE9E-383D-4049-A630-2B9A74479AFE}"/>
              </a:ext>
            </a:extLst>
          </p:cNvPr>
          <p:cNvPicPr>
            <a:picLocks noRot="1" noChangeAspect="1"/>
          </p:cNvPicPr>
          <p:nvPr>
            <a:videoFile r:link="rId1"/>
          </p:nvPr>
        </p:nvPicPr>
        <p:blipFill>
          <a:blip r:embed="rId5"/>
          <a:stretch>
            <a:fillRect/>
          </a:stretch>
        </p:blipFill>
        <p:spPr>
          <a:xfrm>
            <a:off x="838200" y="2512837"/>
            <a:ext cx="7316755" cy="4115674"/>
          </a:xfrm>
          <a:prstGeom prst="rect">
            <a:avLst/>
          </a:prstGeom>
        </p:spPr>
      </p:pic>
    </p:spTree>
    <p:extLst>
      <p:ext uri="{BB962C8B-B14F-4D97-AF65-F5344CB8AC3E}">
        <p14:creationId xmlns:p14="http://schemas.microsoft.com/office/powerpoint/2010/main" val="122490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DE" dirty="0"/>
              <a:t>Produkte und Preise</a:t>
            </a:r>
            <a:endParaRPr lang="de-CH" sz="2400" dirty="0"/>
          </a:p>
        </p:txBody>
      </p:sp>
      <p:pic>
        <p:nvPicPr>
          <p:cNvPr id="7" name="Grafik 6">
            <a:extLst>
              <a:ext uri="{FF2B5EF4-FFF2-40B4-BE49-F238E27FC236}">
                <a16:creationId xmlns:a16="http://schemas.microsoft.com/office/drawing/2014/main" id="{672F6D26-92D4-BD9C-1533-B1A1F7609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855120"/>
            <a:ext cx="10633163" cy="3913220"/>
          </a:xfrm>
          <a:prstGeom prst="rect">
            <a:avLst/>
          </a:prstGeom>
        </p:spPr>
      </p:pic>
      <p:sp>
        <p:nvSpPr>
          <p:cNvPr id="3" name="Rechteck 2">
            <a:extLst>
              <a:ext uri="{FF2B5EF4-FFF2-40B4-BE49-F238E27FC236}">
                <a16:creationId xmlns:a16="http://schemas.microsoft.com/office/drawing/2014/main" id="{29B35D24-487A-AEF0-2981-780D6A8060B1}"/>
              </a:ext>
            </a:extLst>
          </p:cNvPr>
          <p:cNvSpPr/>
          <p:nvPr/>
        </p:nvSpPr>
        <p:spPr>
          <a:xfrm>
            <a:off x="774221" y="6178434"/>
            <a:ext cx="8136315" cy="461665"/>
          </a:xfrm>
          <a:prstGeom prst="rect">
            <a:avLst/>
          </a:prstGeom>
        </p:spPr>
        <p:txBody>
          <a:bodyPr wrap="square">
            <a:spAutoFit/>
          </a:bodyPr>
          <a:lstStyle/>
          <a:p>
            <a:r>
              <a:rPr lang="de-DE" sz="2400" dirty="0">
                <a:solidFill>
                  <a:srgbClr val="3C4043"/>
                </a:solidFill>
                <a:latin typeface="Open Sans" panose="020B0606030504020204" pitchFamily="34" charset="0"/>
                <a:ea typeface="Open Sans" panose="020B0606030504020204" pitchFamily="34" charset="0"/>
                <a:cs typeface="Open Sans" panose="020B0606030504020204" pitchFamily="34" charset="0"/>
              </a:rPr>
              <a:t>Tennisvereine des DTB erhalten 25% Rabatt im 1. Jahr</a:t>
            </a:r>
            <a:endParaRPr lang="de-DE"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551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3D5B33-BF76-4892-A4DD-57DCB4E0A2A7}"/>
              </a:ext>
            </a:extLst>
          </p:cNvPr>
          <p:cNvSpPr>
            <a:spLocks noGrp="1"/>
          </p:cNvSpPr>
          <p:nvPr>
            <p:ph type="title"/>
          </p:nvPr>
        </p:nvSpPr>
        <p:spPr>
          <a:xfrm>
            <a:off x="838200" y="365125"/>
            <a:ext cx="11231880" cy="1325563"/>
          </a:xfrm>
        </p:spPr>
        <p:txBody>
          <a:bodyPr>
            <a:normAutofit/>
          </a:bodyPr>
          <a:lstStyle/>
          <a:p>
            <a:r>
              <a:rPr lang="de-CH" sz="3600" dirty="0"/>
              <a:t>Datenabgleich ClubDesk - </a:t>
            </a:r>
            <a:r>
              <a:rPr lang="de-CH" sz="3600" dirty="0" err="1"/>
              <a:t>nuLiga</a:t>
            </a:r>
            <a:endParaRPr lang="de-CH" sz="3600" dirty="0"/>
          </a:p>
        </p:txBody>
      </p:sp>
      <p:pic>
        <p:nvPicPr>
          <p:cNvPr id="9" name="Inhaltsplatzhalter 8">
            <a:extLst>
              <a:ext uri="{FF2B5EF4-FFF2-40B4-BE49-F238E27FC236}">
                <a16:creationId xmlns:a16="http://schemas.microsoft.com/office/drawing/2014/main" id="{CD5E55CA-83A5-6441-95E5-32700A7CEC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62088"/>
            <a:ext cx="9347705" cy="4805882"/>
          </a:xfrm>
        </p:spPr>
      </p:pic>
    </p:spTree>
    <p:extLst>
      <p:ext uri="{BB962C8B-B14F-4D97-AF65-F5344CB8AC3E}">
        <p14:creationId xmlns:p14="http://schemas.microsoft.com/office/powerpoint/2010/main" val="2342441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69C88-AD19-490E-AA74-5D5AD144BB8A}"/>
              </a:ext>
            </a:extLst>
          </p:cNvPr>
          <p:cNvSpPr>
            <a:spLocks noGrp="1"/>
          </p:cNvSpPr>
          <p:nvPr>
            <p:ph type="title"/>
          </p:nvPr>
        </p:nvSpPr>
        <p:spPr>
          <a:xfrm>
            <a:off x="838200" y="365125"/>
            <a:ext cx="10389124" cy="1325563"/>
          </a:xfrm>
        </p:spPr>
        <p:txBody>
          <a:bodyPr>
            <a:normAutofit/>
          </a:bodyPr>
          <a:lstStyle/>
          <a:p>
            <a:r>
              <a:rPr lang="de-CH" dirty="0"/>
              <a:t>1. Mitglieder von </a:t>
            </a:r>
            <a:r>
              <a:rPr lang="de-CH" dirty="0" err="1"/>
              <a:t>nuLiga</a:t>
            </a:r>
            <a:r>
              <a:rPr lang="de-CH" dirty="0"/>
              <a:t> importieren</a:t>
            </a:r>
          </a:p>
        </p:txBody>
      </p:sp>
      <p:sp>
        <p:nvSpPr>
          <p:cNvPr id="9" name="Inhaltsplatzhalter 8">
            <a:extLst>
              <a:ext uri="{FF2B5EF4-FFF2-40B4-BE49-F238E27FC236}">
                <a16:creationId xmlns:a16="http://schemas.microsoft.com/office/drawing/2014/main" id="{BBDE7A34-840A-9346-808E-A6F8EC0E1385}"/>
              </a:ext>
            </a:extLst>
          </p:cNvPr>
          <p:cNvSpPr>
            <a:spLocks noGrp="1"/>
          </p:cNvSpPr>
          <p:nvPr>
            <p:ph idx="1"/>
          </p:nvPr>
        </p:nvSpPr>
        <p:spPr/>
        <p:txBody>
          <a:bodyPr>
            <a:normAutofit/>
          </a:bodyPr>
          <a:lstStyle/>
          <a:p>
            <a:pPr marL="0" indent="0">
              <a:buNone/>
            </a:pPr>
            <a:r>
              <a:rPr lang="de-CH" dirty="0"/>
              <a:t>Einführungsfilm (2min):  </a:t>
            </a:r>
            <a:r>
              <a:rPr lang="de-DE" dirty="0">
                <a:hlinkClick r:id="rId3"/>
              </a:rPr>
              <a:t>https://youtu.be/2sF_R5d9uYI</a:t>
            </a:r>
            <a:endParaRPr lang="de-DE" dirty="0"/>
          </a:p>
          <a:p>
            <a:pPr marL="0" indent="0">
              <a:buNone/>
            </a:pPr>
            <a:endParaRPr lang="de-DE" dirty="0"/>
          </a:p>
          <a:p>
            <a:pPr marL="0" indent="0">
              <a:buNone/>
            </a:pPr>
            <a:r>
              <a:rPr lang="de-DE" sz="1800" b="1" dirty="0"/>
              <a:t>Einfacher Einstieg in Digitalisierung:</a:t>
            </a:r>
          </a:p>
          <a:p>
            <a:r>
              <a:rPr lang="de-CH" sz="1800" dirty="0"/>
              <a:t>Anmeldung bei ClubDesk mit einem Klick</a:t>
            </a:r>
          </a:p>
          <a:p>
            <a:r>
              <a:rPr lang="de-CH" sz="1800" dirty="0"/>
              <a:t>Übernahme der Mitgliederdaten von Verband</a:t>
            </a:r>
          </a:p>
        </p:txBody>
      </p:sp>
      <p:pic>
        <p:nvPicPr>
          <p:cNvPr id="11" name="Grafik 10" descr="Ein Bild, das Text enthält.&#10;&#10;Automatisch generierte Beschreibung">
            <a:extLst>
              <a:ext uri="{FF2B5EF4-FFF2-40B4-BE49-F238E27FC236}">
                <a16:creationId xmlns:a16="http://schemas.microsoft.com/office/drawing/2014/main" id="{BEDFA8EC-2AAC-BB4E-BF57-A5A81EEF4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4528" y="2957070"/>
            <a:ext cx="4925992" cy="2518858"/>
          </a:xfrm>
          <a:prstGeom prst="rect">
            <a:avLst/>
          </a:prstGeom>
          <a:ln>
            <a:solidFill>
              <a:schemeClr val="accent1"/>
            </a:solidFill>
          </a:ln>
        </p:spPr>
      </p:pic>
    </p:spTree>
    <p:extLst>
      <p:ext uri="{BB962C8B-B14F-4D97-AF65-F5344CB8AC3E}">
        <p14:creationId xmlns:p14="http://schemas.microsoft.com/office/powerpoint/2010/main" val="2781363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E81F3-4073-4889-837C-F18232F711FD}"/>
              </a:ext>
            </a:extLst>
          </p:cNvPr>
          <p:cNvSpPr>
            <a:spLocks noGrp="1"/>
          </p:cNvSpPr>
          <p:nvPr>
            <p:ph type="title"/>
          </p:nvPr>
        </p:nvSpPr>
        <p:spPr>
          <a:xfrm>
            <a:off x="592428" y="365125"/>
            <a:ext cx="11474881" cy="1325563"/>
          </a:xfrm>
        </p:spPr>
        <p:txBody>
          <a:bodyPr>
            <a:normAutofit/>
          </a:bodyPr>
          <a:lstStyle/>
          <a:p>
            <a:r>
              <a:rPr lang="de-CH" sz="4000" dirty="0"/>
              <a:t>2. Daten mit </a:t>
            </a:r>
            <a:r>
              <a:rPr lang="de-CH" sz="4000" dirty="0" err="1"/>
              <a:t>nuLiga</a:t>
            </a:r>
            <a:r>
              <a:rPr lang="de-CH" sz="4000" dirty="0"/>
              <a:t> synchronisieren</a:t>
            </a:r>
          </a:p>
        </p:txBody>
      </p:sp>
      <p:sp>
        <p:nvSpPr>
          <p:cNvPr id="9" name="Inhaltsplatzhalter 8">
            <a:extLst>
              <a:ext uri="{FF2B5EF4-FFF2-40B4-BE49-F238E27FC236}">
                <a16:creationId xmlns:a16="http://schemas.microsoft.com/office/drawing/2014/main" id="{29BB99B9-C5D6-8640-9193-C7071D21F1E1}"/>
              </a:ext>
            </a:extLst>
          </p:cNvPr>
          <p:cNvSpPr>
            <a:spLocks noGrp="1"/>
          </p:cNvSpPr>
          <p:nvPr>
            <p:ph idx="1"/>
          </p:nvPr>
        </p:nvSpPr>
        <p:spPr/>
        <p:txBody>
          <a:bodyPr>
            <a:normAutofit/>
          </a:bodyPr>
          <a:lstStyle/>
          <a:p>
            <a:pPr marL="0" indent="0">
              <a:buNone/>
            </a:pPr>
            <a:r>
              <a:rPr lang="de-CH" dirty="0"/>
              <a:t>Einführungsfilm (1min):</a:t>
            </a:r>
            <a:r>
              <a:rPr lang="de-DE" dirty="0"/>
              <a:t>  </a:t>
            </a:r>
            <a:r>
              <a:rPr lang="de-DE" dirty="0">
                <a:hlinkClick r:id="rId2"/>
              </a:rPr>
              <a:t>https://youtu.be/JG1AIy4l6Co</a:t>
            </a:r>
            <a:endParaRPr lang="de-DE" dirty="0"/>
          </a:p>
          <a:p>
            <a:pPr marL="0" indent="0">
              <a:buNone/>
            </a:pPr>
            <a:endParaRPr lang="de-DE" dirty="0"/>
          </a:p>
          <a:p>
            <a:pPr marL="0" indent="0">
              <a:buNone/>
            </a:pPr>
            <a:r>
              <a:rPr lang="de-CH" sz="1800" b="1" dirty="0"/>
              <a:t>Datenpflege gut und effizient</a:t>
            </a:r>
          </a:p>
          <a:p>
            <a:r>
              <a:rPr lang="de-CH" sz="1800" dirty="0"/>
              <a:t>Daten nur noch an einer Stelle pflegen</a:t>
            </a:r>
          </a:p>
          <a:p>
            <a:r>
              <a:rPr lang="de-CH" sz="1800" dirty="0"/>
              <a:t>Übergabe von Änderungen an Verband</a:t>
            </a:r>
          </a:p>
          <a:p>
            <a:r>
              <a:rPr lang="de-CH" sz="1800" dirty="0"/>
              <a:t>Übergabe von Änderungen an Verein</a:t>
            </a:r>
          </a:p>
          <a:p>
            <a:r>
              <a:rPr lang="de-CH" sz="1800" dirty="0"/>
              <a:t>Unterstützt neue Mitglieder und Löschungen</a:t>
            </a:r>
          </a:p>
          <a:p>
            <a:pPr marL="0" indent="0">
              <a:buNone/>
            </a:pPr>
            <a:endParaRPr lang="de-CH" sz="1800" b="1" dirty="0"/>
          </a:p>
        </p:txBody>
      </p:sp>
      <p:pic>
        <p:nvPicPr>
          <p:cNvPr id="11" name="Grafik 10" descr="Ein Bild, das Text enthält.&#10;&#10;Automatisch generierte Beschreibung">
            <a:extLst>
              <a:ext uri="{FF2B5EF4-FFF2-40B4-BE49-F238E27FC236}">
                <a16:creationId xmlns:a16="http://schemas.microsoft.com/office/drawing/2014/main" id="{41D406C8-429F-E547-BA84-45B9BF569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1272" y="2937026"/>
            <a:ext cx="4852528" cy="2320774"/>
          </a:xfrm>
          <a:prstGeom prst="rect">
            <a:avLst/>
          </a:prstGeom>
          <a:ln>
            <a:solidFill>
              <a:schemeClr val="accent1"/>
            </a:solidFill>
          </a:ln>
        </p:spPr>
      </p:pic>
    </p:spTree>
    <p:extLst>
      <p:ext uri="{BB962C8B-B14F-4D97-AF65-F5344CB8AC3E}">
        <p14:creationId xmlns:p14="http://schemas.microsoft.com/office/powerpoint/2010/main" val="2522349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5155FE53-8BD3-9747-B736-7C61AB82D596}"/>
              </a:ext>
            </a:extLst>
          </p:cNvPr>
          <p:cNvSpPr>
            <a:spLocks noGrp="1"/>
          </p:cNvSpPr>
          <p:nvPr>
            <p:ph type="title"/>
          </p:nvPr>
        </p:nvSpPr>
        <p:spPr>
          <a:xfrm>
            <a:off x="838200" y="365125"/>
            <a:ext cx="10515600" cy="1325563"/>
          </a:xfrm>
        </p:spPr>
        <p:txBody>
          <a:bodyPr/>
          <a:lstStyle/>
          <a:p>
            <a:r>
              <a:rPr lang="de-CH" dirty="0"/>
              <a:t>ClubDesk Demo-Account</a:t>
            </a:r>
          </a:p>
        </p:txBody>
      </p:sp>
      <p:sp>
        <p:nvSpPr>
          <p:cNvPr id="4" name="Inhaltsplatzhalter 2">
            <a:extLst>
              <a:ext uri="{FF2B5EF4-FFF2-40B4-BE49-F238E27FC236}">
                <a16:creationId xmlns:a16="http://schemas.microsoft.com/office/drawing/2014/main" id="{EA16EC0B-9ACC-384B-AFE3-2E693BC7C668}"/>
              </a:ext>
            </a:extLst>
          </p:cNvPr>
          <p:cNvSpPr txBox="1">
            <a:spLocks/>
          </p:cNvSpPr>
          <p:nvPr/>
        </p:nvSpPr>
        <p:spPr>
          <a:xfrm>
            <a:off x="838200" y="1875730"/>
            <a:ext cx="10515600" cy="4351338"/>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CH" dirty="0"/>
          </a:p>
        </p:txBody>
      </p:sp>
      <p:pic>
        <p:nvPicPr>
          <p:cNvPr id="3" name="Grafik 2" descr="Ein Bild, das Text enthält.&#10;&#10;Automatisch generierte Beschreibung">
            <a:extLst>
              <a:ext uri="{FF2B5EF4-FFF2-40B4-BE49-F238E27FC236}">
                <a16:creationId xmlns:a16="http://schemas.microsoft.com/office/drawing/2014/main" id="{1302BDB6-5C2D-B54C-A35B-083E4B0779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3579" y="1843088"/>
            <a:ext cx="6265021" cy="3859253"/>
          </a:xfrm>
          <a:prstGeom prst="rect">
            <a:avLst/>
          </a:prstGeom>
        </p:spPr>
      </p:pic>
      <p:sp>
        <p:nvSpPr>
          <p:cNvPr id="5" name="Inhaltsplatzhalter 2">
            <a:extLst>
              <a:ext uri="{FF2B5EF4-FFF2-40B4-BE49-F238E27FC236}">
                <a16:creationId xmlns:a16="http://schemas.microsoft.com/office/drawing/2014/main" id="{F219B601-A1AF-E64D-97BC-BDD66B492038}"/>
              </a:ext>
            </a:extLst>
          </p:cNvPr>
          <p:cNvSpPr txBox="1">
            <a:spLocks/>
          </p:cNvSpPr>
          <p:nvPr/>
        </p:nvSpPr>
        <p:spPr>
          <a:xfrm>
            <a:off x="990600" y="2028130"/>
            <a:ext cx="10515600" cy="4351338"/>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dirty="0"/>
              <a:t>PDF mit Zugangsinfos:</a:t>
            </a:r>
          </a:p>
        </p:txBody>
      </p:sp>
    </p:spTree>
    <p:extLst>
      <p:ext uri="{BB962C8B-B14F-4D97-AF65-F5344CB8AC3E}">
        <p14:creationId xmlns:p14="http://schemas.microsoft.com/office/powerpoint/2010/main" val="184848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AA7D6-F55E-459C-A47D-30BFBAB681D1}"/>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4200" kern="1200">
                <a:solidFill>
                  <a:schemeClr val="tx1"/>
                </a:solidFill>
                <a:latin typeface="+mj-lt"/>
                <a:ea typeface="+mj-ea"/>
                <a:cs typeface="+mj-cs"/>
              </a:rPr>
              <a:t>ClubDesk testen: </a:t>
            </a:r>
            <a:r>
              <a:rPr lang="en-US" sz="4200" kern="1200">
                <a:solidFill>
                  <a:schemeClr val="tx1"/>
                </a:solidFill>
                <a:latin typeface="+mj-lt"/>
                <a:ea typeface="+mj-ea"/>
                <a:cs typeface="+mj-cs"/>
                <a:hlinkClick r:id="rId3"/>
              </a:rPr>
              <a:t>www.clubdesk.de/dtb-tennis</a:t>
            </a:r>
            <a:endParaRPr lang="en-US" sz="4200" kern="1200">
              <a:solidFill>
                <a:schemeClr val="tx1"/>
              </a:solidFill>
              <a:latin typeface="+mj-lt"/>
              <a:ea typeface="+mj-ea"/>
              <a:cs typeface="+mj-cs"/>
            </a:endParaRPr>
          </a:p>
        </p:txBody>
      </p:sp>
      <p:pic>
        <p:nvPicPr>
          <p:cNvPr id="3" name="Grafik 2" descr="Ein Bild, das Text, Person, Screenshot enthält.&#10;&#10;Automatisch generierte Beschreibung">
            <a:extLst>
              <a:ext uri="{FF2B5EF4-FFF2-40B4-BE49-F238E27FC236}">
                <a16:creationId xmlns:a16="http://schemas.microsoft.com/office/drawing/2014/main" id="{749BA107-65CF-2F3B-6799-0A88F8150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99" y="1578456"/>
            <a:ext cx="10570427" cy="5153084"/>
          </a:xfrm>
          <a:prstGeom prst="rect">
            <a:avLst/>
          </a:prstGeom>
        </p:spPr>
      </p:pic>
    </p:spTree>
    <p:extLst>
      <p:ext uri="{BB962C8B-B14F-4D97-AF65-F5344CB8AC3E}">
        <p14:creationId xmlns:p14="http://schemas.microsoft.com/office/powerpoint/2010/main" val="29818870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TYPE" val="Status"/>
  <p:tag name="DUPLICATEONIMAGE" val="true"/>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aiffeisen">
    <a:dk1>
      <a:srgbClr val="000000"/>
    </a:dk1>
    <a:lt1>
      <a:srgbClr val="FFFFFF"/>
    </a:lt1>
    <a:dk2>
      <a:srgbClr val="004380"/>
    </a:dk2>
    <a:lt2>
      <a:srgbClr val="789FD2"/>
    </a:lt2>
    <a:accent1>
      <a:srgbClr val="A7B3C4"/>
    </a:accent1>
    <a:accent2>
      <a:srgbClr val="B5CA2E"/>
    </a:accent2>
    <a:accent3>
      <a:srgbClr val="9D9693"/>
    </a:accent3>
    <a:accent4>
      <a:srgbClr val="CDBFA0"/>
    </a:accent4>
    <a:accent5>
      <a:srgbClr val="425159"/>
    </a:accent5>
    <a:accent6>
      <a:srgbClr val="3B6827"/>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1499</Words>
  <Application>Microsoft Macintosh PowerPoint</Application>
  <PresentationFormat>Breitbild</PresentationFormat>
  <Paragraphs>106</Paragraphs>
  <Slides>12</Slides>
  <Notes>10</Notes>
  <HiddenSlides>0</HiddenSlides>
  <MMClips>1</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vt:i4>
      </vt:variant>
    </vt:vector>
  </HeadingPairs>
  <TitlesOfParts>
    <vt:vector size="20" baseType="lpstr">
      <vt:lpstr>Arial</vt:lpstr>
      <vt:lpstr>Calibri</vt:lpstr>
      <vt:lpstr>Calibri Light</vt:lpstr>
      <vt:lpstr>Frutiger Next Com</vt:lpstr>
      <vt:lpstr>Open Sans</vt:lpstr>
      <vt:lpstr>Open Sans Semibold</vt:lpstr>
      <vt:lpstr>Wingdings</vt:lpstr>
      <vt:lpstr>Office</vt:lpstr>
      <vt:lpstr>PowerPoint-Präsentation</vt:lpstr>
      <vt:lpstr>Vorteile für Tennisvereine</vt:lpstr>
      <vt:lpstr>Zusatzvorteile für Verbände</vt:lpstr>
      <vt:lpstr>Wieso empfehlen wir ClubDesk</vt:lpstr>
      <vt:lpstr>Was bietet ClubDesk?</vt:lpstr>
      <vt:lpstr>Wie funktioniert ClubDesk?</vt:lpstr>
      <vt:lpstr>Produkte und Preise</vt:lpstr>
      <vt:lpstr>Datenabgleich ClubDesk - nuLiga</vt:lpstr>
      <vt:lpstr>1. Mitglieder von nuLiga importieren</vt:lpstr>
      <vt:lpstr>2. Daten mit nuLiga synchronisieren</vt:lpstr>
      <vt:lpstr>ClubDesk Demo-Account</vt:lpstr>
      <vt:lpstr>ClubDesk testen: www.clubdesk.de/dtb-tennis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Rolf Pfenninger</dc:creator>
  <cp:lastModifiedBy>Andreas Thierer</cp:lastModifiedBy>
  <cp:revision>428</cp:revision>
  <cp:lastPrinted>2018-01-28T06:45:57Z</cp:lastPrinted>
  <dcterms:created xsi:type="dcterms:W3CDTF">2018-01-26T15:56:18Z</dcterms:created>
  <dcterms:modified xsi:type="dcterms:W3CDTF">2022-09-01T07:59:07Z</dcterms:modified>
</cp:coreProperties>
</file>